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76" r:id="rId3"/>
    <p:sldId id="261" r:id="rId4"/>
    <p:sldId id="257" r:id="rId5"/>
    <p:sldId id="281" r:id="rId6"/>
    <p:sldId id="287" r:id="rId7"/>
    <p:sldId id="259" r:id="rId8"/>
    <p:sldId id="274" r:id="rId9"/>
    <p:sldId id="284" r:id="rId10"/>
    <p:sldId id="288" r:id="rId11"/>
    <p:sldId id="277" r:id="rId12"/>
    <p:sldId id="278" r:id="rId13"/>
    <p:sldId id="279" r:id="rId14"/>
    <p:sldId id="280" r:id="rId15"/>
    <p:sldId id="289" r:id="rId16"/>
    <p:sldId id="273" r:id="rId17"/>
    <p:sldId id="290" r:id="rId18"/>
    <p:sldId id="266" r:id="rId19"/>
    <p:sldId id="286" r:id="rId20"/>
    <p:sldId id="267" r:id="rId21"/>
    <p:sldId id="265" r:id="rId22"/>
    <p:sldId id="268" r:id="rId23"/>
    <p:sldId id="270" r:id="rId24"/>
    <p:sldId id="260" r:id="rId25"/>
    <p:sldId id="271" r:id="rId26"/>
    <p:sldId id="262" r:id="rId27"/>
    <p:sldId id="291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521415D9-36F7-43E2-AB2F-B90AF26B5E84}">
      <p14:sectionLst xmlns:p14="http://schemas.microsoft.com/office/powerpoint/2010/main">
        <p14:section name="Standardabschnitt" id="{F4644E6F-5D20-4DB4-8A99-CDC22A81B9BE}">
          <p14:sldIdLst>
            <p14:sldId id="256"/>
            <p14:sldId id="276"/>
            <p14:sldId id="261"/>
            <p14:sldId id="257"/>
            <p14:sldId id="281"/>
            <p14:sldId id="287"/>
            <p14:sldId id="259"/>
            <p14:sldId id="274"/>
            <p14:sldId id="284"/>
            <p14:sldId id="288"/>
            <p14:sldId id="277"/>
            <p14:sldId id="278"/>
            <p14:sldId id="279"/>
            <p14:sldId id="280"/>
            <p14:sldId id="289"/>
            <p14:sldId id="273"/>
            <p14:sldId id="290"/>
            <p14:sldId id="266"/>
            <p14:sldId id="286"/>
            <p14:sldId id="267"/>
            <p14:sldId id="265"/>
            <p14:sldId id="268"/>
          </p14:sldIdLst>
        </p14:section>
        <p14:section name="Extraslides" id="{A179B93E-36A2-4EEF-A942-E71396A27439}">
          <p14:sldIdLst>
            <p14:sldId id="270"/>
            <p14:sldId id="260"/>
            <p14:sldId id="271"/>
            <p14:sldId id="262"/>
            <p14:sldId id="2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ydia Steiner" initials="LS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6" autoAdjust="0"/>
    <p:restoredTop sz="86806" autoAdjust="0"/>
  </p:normalViewPr>
  <p:slideViewPr>
    <p:cSldViewPr>
      <p:cViewPr>
        <p:scale>
          <a:sx n="45" d="100"/>
          <a:sy n="45" d="100"/>
        </p:scale>
        <p:origin x="1440" y="328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6:16:53.676" idx="2">
    <p:pos x="2996" y="3088"/>
    <p:text>Because RNA is unstable </p:text>
    <p:extLst>
      <p:ext uri="{C676402C-5697-4E1C-873F-D02D1690AC5C}">
        <p15:threadingInfo xmlns:p15="http://schemas.microsoft.com/office/powerpoint/2012/main" timeZoneBias="-120"/>
      </p:ext>
    </p:extLst>
  </p:cm>
</p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14:20:05.408"/>
    </inkml:context>
    <inkml:brush xml:id="br0">
      <inkml:brushProperty name="width" value="0.6" units="cm"/>
      <inkml:brushProperty name="height" value="0.6" units="cm"/>
      <inkml:brushProperty name="color" value="#564EE0"/>
      <inkml:brushProperty name="transparency" value="204"/>
    </inkml:brush>
  </inkml:definitions>
  <inkml:trace contextRef="#ctx0" brushRef="#br0">722 1309 7228,'-30'0'655,"-6"18"-339,24 12 0,-1 2-14,13 19 1,3 9-179,3 27 1,4-9-1,10-9 17,5-13 0,-4-20-65,9-5 0,2-19-18,10-12 0,-12-11 1,1-14-12,-2-12 0,-14-1 0,2-9-38,0-5 1,-9 10 0,-1-15-10,1-3 0,-6 7 0,2-7-18,-8 0 1,-6 2-9,-7 15 1,-15 1 84,-4-1 0,-4 19 2,4 24 0,1 15 1,5 16 13,7 3 1,3 22-1,1 5 146,0 6 1,8-4-1,1 12-85,1-4 0,3-8 0,9-13-93,3 7 1,-2-4 0,9 5-122,7-6 0,0-20-96,11-2 1,2-12 72,9-11 0,-11-7 81,6-25 0,-14-12 24,1-31 0,-10-3 1,-4-8-1,-2 11-8,-4 8 1,-1 3 0,-3-2 0,0-5-36,0-1 1,-3 5 0,-3-8-1,-5-2 9,-6-2 0,-1 6 0,0 8 0,0 6 43,1 10 0,-4 12 30,-3 4 1,-5 19 0,-4 19-1,3 15 1,4 24-1,7 3 1,-1 15 55,-3 8 1,3 6-1,-6 10 1,1-1 37,3-1 1,-6 11 0,7 7 0,9-52 0,-3-1 13,-13 52 0,6-2 0,1-13 1,6-8 98,10-8-454,3-19 1,24-19 42,8-25 0,13-32 0,-2-24 102,-8-9 1,-4-4 0,-14 0-1,-1-2-46,-2-6 1,-2-4 0,5-11 0,-5-2 22,-2 2 0,-2-5 1,-6-4-1,0-6 57,0-12 0,-9 0 0,4 48 0,-1-2 0,-1 3 0,-2-1-34,-9-53 0,-3 2 0,-1 6 0,0 12 81,-1 13 1,1 20 161,-2 13 1,-3 27-1,-3 19-88,6 24 0,5 11 0,1 11 0,-1-2-47,1 2 1,7 6 0,1 11 0,0-3-6,0 2 1,5 5-1,0-3 1,2 0-54,3-5 0,3 1 1,2-4-113,7 2 1,4-15-284,2 4 249,0-24 203,1-9 0,-9-34-60,-5-13 0,-10-15-9,-7-22 0,-5-5 1,1-6-1,3 8-73,0 7 1,8 6 0,-5-5 0,0 0 23,-1-5 0,7 4 0,-3 5 0,1 7-23,0 2 0,-3 9-93,4-3-4,2 14 715,-4 13-429,7 17-135,-18 1 0,7-2 33,-12-18 0,8 5 2,4-11 0,4 12-1,-5-12 2,8 10 4,-12-20-69,6 6 70,0 1-4,1 0 5,9 19-16,0-8-211,-7 16 546,5-17-318,-6 9-101,8-2 99,0-4 71,-9 12-70,8-13 15,-8 5-151,9 1 75,-7-6 430,4 15-380,-4 25-5,7-1 1,0 33 25,0-12 24,0-22 35,0 27 3,0-27-4,0 23-114,0-7 103,0-11 1,0 8-22,0-6-36,0 0 31,0-2 31,0-1 9,0-6-58,0 14-28,0-4-6,0 7 11,0-1 13,0 2 103,0-11-33,0 9-14,0-8 17,0 9-16,0 0-4,0 8-54,0 3 0,0-1-41,0 4 1,0-21 48,0 7 0,0-18 41,0 17 1,0-18-23,0 19 0,0-12-17,0 18 1,0-13 3,0 14 1,0-7 4,0 12 0,0-13-5,0 8 1,2-17 5,3 12 1,-2-12-12,2 11 1,-3-16 35,-2 15 1,0-11 20,0 16-58,0-8 1,0 19-2,0-4 0,3-9-13,3-3 1,-5-2 21,6 7-9,-5-12 1,-1 21 6,6-16 1,-5 7 9,4 3 0,-5-10 34,-1 8 18,0-17-66,0 26 1,7-14 9,-1 17 1,0-10 7,-6 5 1,0-17 8,0 16 0,6-16-17,-1 9 1,3-18 11,-8 13-32,0-15-32,0 20 23,0-6 25,7 11 1,-3 7 6,8-5 0,-8-8 0,2-5 1,-2-8-15,2 7 0,-3-5-16,2 7 0,3-14-97,-1 13 82,-2-24 4,-5 30 15,8-31 1,-4 24 3,8-3-2,-8-6 0,6 8-2,-4-3 42,-3-5-32,12 18 1,-10-7-3,6 12-11,-6-21-91,10 13 48,-13-26-18,6 19-90,-8-16 17,0-7 0,-8-36 30,-4-24 0,2 0 1,-1-4 27,-4 0 0,5 5 1,-3-6-1,2 6 18,1 3 1,0 7 0,7-7-9,-4 0 0,-5-10 45,6-13 0,-2-2 1,5 1-2,-4 1 1,-1 15 0,4-2 0,-2 2-28,2-2 0,0 1 0,-1-5-9,0-9 0,-2 9 114,-1-9 222,7 16-11,-8 24-21,9 28-216,0 28 0,0 15 172,0 4 0,0 11-86,0 10 0,0 4-19,0 0 1,0 3-1,0-1 1,0 0-75,0-1 1,0-7-44,0-5 1,0 4 72,0 4 0,3-22-45,3-4 1,-2-8 83,8 2-51,-8 1 0,12 4 66,-3 1-105,-6-8 7,9 7-14,-6-10 1,3 13-39,-1-9 32,-9-15 12,14 12 0,-7-21 0,7 17 53,2-5-20,-2-12 1,3 21-31,5-8 1,-10-6-4,9-2-7,-16-2-11,25 11 1,-22-4 3,14 11-71,-5-21-45,-2 21 89,0-21 6,-8 15 34,6-9-24,-6 3-38,7-4-65,10 1 20,-7 1 93,14-1 19,-14 9-52,13-6 50,-13-4-1,15 1 4,-15-8 1,14-1 3,-6 7-275,8-5 1,0 0-13,0 3 925,-8-10-530,6 4-208,-6-8-9,8 0 60,1 0 13,7 0 12,-7-8-95,8 5 97,-2-5 1,-4 7-29,3-5 71,-12 4-32,3-7 1,-4 9 0,7-1-7,0-6 0,-16 4 4,12-5 3,-12 8 7,9-8 50,4 7-30,-13-7-10,6-1 0,-2-3-8,1-12 0,-2 7 3,-5-9 0,0 15-107,1-13 1,-1 12 24,0-13 1,0 13 26,-1-14 0,-5 14 3,1-12 1,-2 12-22,8-12 1,-8 11 200,1-13 0,-3 11-147,8-9-20,-10 3 7,16-6 24,-4-1-2,1-9-3,6 8-4,-7-5 5,-2 12 9,0-4-3,2-1 2,-2 7-9,2-15 0,-8 0-11,2-7 0,-7 12 7,6 4 1,-5 8 3,4-13 0,-6 9 1,5-12 6,-5 2-4,-3 13 1,8-19-2,-4 7 11,-5 1 4,8-12-14,-9 2 1,0-9-2,0 0 0,0 18-39,0-6 13,0 24 15,0-34 16,0 14 16,0-13-5,0-8-10,0 7 1,0-8-3,0-1-13,0 2 0,0-2-32,0 1 1,0 10-43,0-4 0,0 15 47,0-22 0,0 22 14,0-16 1,-6 3 23,1-14 0,-2 16 11,7-4 0,0 11 2,0-13 0,0 13-13,0-11 1,0 16-28,0-16 1,0 10 2,0-10 1,0 6 24,0-7 27,0 10-18,0-22 1,0 14-3,0-15-13,0 24-10,0-21 0,0 19 2,0-21 5,0 21 8,0-9 2,0 10-1,0-15-3,0 0 0,2 2 0,4 4-68,-5 20-12,8-13 67,-9 30-74,0-33 64,0 17 43,0 0-16,0-8 34,0 8 4,0-1-26,0-5-14,0 5-6,0-8-76,0 1 70,0-3 22,0 12 21,0-8-23,0 6-11,0-8-34,9 0-30,-8-8 36,8 7 31,-9-7-26,0 7-9,0 11 0,0 0 24,0 17 13,0-8 109,0 9 322,0-9-209,0-1-135,0 0 47,-9 9-52,8 2 50,-17 8 80,9 0-90,-16 0 0,-4-3 24,-7-2 1,4 4 2,-3-6 0,5 4 120,-11 3 1,9 0-97,-17 0 0,17 0-15,-15 0 1,16 0-24,-13 0-105,19 0 1,-26 7 62,9-2-51,8 2 1,-15-7 23,6 0 1,11 3 18,-4 2-98,24-3 72,-37 6 0,22-5 120,-22 2-127,15-2-54,-9 5 0,7-7-16,-12 6-60,12-4 35,-7 5 0,6-8 29,-18 0 1,14 1 49,7 5 0,0-1 56,-8 8 0,7-11-7,-6 5-83,14 4-10,-23-10-21,20 8 13,-6-9 77,2 0 18,6 0 12,0 0-93,-6 0-165,6 0 71,-8 0 102,-1-9 1,7 0 7,2-10 19,13 8 2,-18 4-66,13-1 11,-8 5 11,3-5-32,6 8-82,2 0 0,-2 0 32,9 0-71,-6 0-176,6 0-320,0 0 767,2 24 1,8 5 0,0 30-25,0 10 1,2 8 0,2-4 0,4 1-55,2-1 0,-3-2 1,5-2-1,0-9-115,6-10 0,2-5 1,3-10-120,7-3 0,3-14 110,8-13 1,-3-13 0,12-10 0,-12-11 30,-3-6 0,-2-3 0,-2-3 0,-4-4 11,0-3 1,3 6 0,-6-7-1,-2-3 24,-2-1 0,-3 7 0,0-2-34,-5-4 0,-6 12-1,-12-10 0,-6 28 50,-12 17 1,-2 14-1,-6 21 1,4 14 252,1 8 1,-4 19 0,1 8 0,-2 9-83,2 4 1,-4 11 0,18-48 0,2 1 0,-3 2 0,2 4-1,0 2 1,-1-1 0,4-3 0,-1-2 0,-4 51 0,6-16 327,4-18 1,17-14-165,15-18 1,20-19 0,21-24-204,0-9 1,-9-17-1,-21-10 1,0-9-371,0-8 0,6 0 0,0-15 0,-2-3 67,-1-7 0,-2 0 1,2-8-1,-2 1 85,-2 0 1,-12-2 0,0 6 0,-8 4 76,-3 2 0,-7 9 0,-5 3 121,-17 8 1,2 20 0,-21 15 140,1 15 1,1 17 0,-2 23 0,0 12-66,0 14 1,-6 13 0,0 11 0,2 16-59,21-46 1,-1 4 0,2 1 0,-1 2 0,-1 4 0,1 3 0,0 1 0,0 1-1,2 1 1,2 0 0,1 2 0,3 1 0,-2-3 0,3 0 0,3-1 0,1-1-40,2-1 1,1-2-1,3 40 1,7-17 0,6-20-232,10-14 1,7-16-1,16-18-98,13-7 0,-3-10 0,11-13 0,-7-12 0,0-15 0,-4-12 0,5-16 0,-6-12 88,0-8 1,-1-11 0,-27 43 0,-2-1 0,0-2 0,-3-2 119,0-1 0,0 1 0,-4 1 1,-2 2-1,1-1 0,-3-1 0,-2-1 1,-1 0 31,-4 0 0,-2-1 1,4-55-1,-10 11 0,-7 11 128,-3 14 0,-13 20 0,-8 17 123,-9 11 1,10 15 0,-6 21 0,3 10-1,1 10 1,-10 17 0,-1 11 0,0 11-198,1 11 0,-8 20 1,28-42-1,0 1 0,-1 2 1,0 1-4,0 1 1,0 2 0,4 1 0,3 0 0,-3 1 0,1-1 0,3 3-1,2 0-58,1 0 1,0 1-1,1-4 1,2-1-1,4-5 1,2-3 0,4 45-147,10-15 0,13-10 0,7-16 1,8-18-77,3-18 0,13-15 0,12-15 0,5-9-11,0-13 0,2-14 0,-1-23 0,-2-11 105,-4-11 1,-33 41-1,0-1 1,-5-8-1,-2 0 1,-2 2-1,-3-2 110,0 0 0,-1 1 0,-4-1 0,-2-1 0,1 0 0,-3-2 0,2 1 1,-3-2 69,-2 2 1,-2 1-1,0-2 1,-4 4 0,-3-45-1,-2-1-14,-3 2 1,-11 2 0,-12 12 0,3 12 130,-1 10 1,-6 15-1,2 11 3,-3 11 1,-20 15 0,-5 14-160,-4 14 1,-3 19-1,8 22 1,-6 15-63,-1 17 1,31-34 0,0 6-1,-4 3 1,0 5 0,-1 5-1,2 0-32,0 5 0,-1 0 0,0-2 0,1 1 1,5 0-1,2 2 0,0-2 0,2 1-42,1 1 1,1-4 0,6-4 0,5-5 0,4-8 0,1-6-1,6 34-102,13-28 1,18-22 0,20-20 0,6-10-9,5-7 0,0-10 0,5-8 0,2-10 86,5-7 0,-10-2 0,10-11 0,-5-5 1,-4-4-16,-1-4 1,6-12-1,-9-11 1,-4-1 93,-4-3 0,-9-3 1,1-5-1,-5-2 165,-1-8 1,-7 4 0,-6 1 50,-3 0 1,-8-3 0,-1-3-1,-4 9 71,-3 10 0,-9 13 0,-8 10 0,-4 14 166,-8 9 0,-5 9-213,-12 22 1,-8 10 0,-6 13 0,7 9-154,1 11 1,5 9 0,1 8-1,-7 10 76,-2 7 0,3 15 1,2 11-1,2 9-17,23-49 0,1 2 0,2 1 0,-1 1 0,0 0 0,1 0 0,2 2 0,1 0-20,1-2 1,3-1 0,-4 56 0,15-11 0,4-9-72,7-10 0,11-25 0,20-13 0,8-18-190,9-11 1,6-8 0,10-17 0,-2-10-31,-3-16 0,-2-9 0,3-19 0,-2-9 0,-4-12 0,-7-4 0,0 2 0,-8 4 86,-7 1 1,-8-8-1,-5 6 1,-8 5 179,-8-2 1,1 3-1,-10 5 1,-3 2 163,-5 3 1,-1 4 0,-9 8-1,0 4 143,-3 1 1,-10 1 0,-4 9-96,-4 7 0,-1 14 0,-1 17-177,-1 14 0,-8 9 0,13 20 1,-7 3-88,-2 13 0,-6 22 1,4 16-1,3 8 29,21-46 1,-1 0 0,0 1 0,-2-1 0,2 6 0,-1-1 0,1 0 0,3 1 31,-2-1 1,5-2-1,-4 51 1,12-14-1,4-15 144,2-12 1,10-15 0,14-13-225,22-16 0,-4-16 1,18-16-1,-8-6-195,-6-9 0,6-15 0,-6-13 0,3-5 0,-1-6 0,-1-12 0,4-6 0,-2 2 30,-7 0 1,-3-2 0,-3-4 0,-3-4 215,-2-1 0,-13-6 0,-12 10 1,-5-2 28,-1 0 0,0 8 1,-1 1-1,-5 7 77,-7 9 0,-2 12 0,-3 5 357,0 6 1,-19 11-363,-10 9 0,3 15 0,-4 21 1,6 10-117,-1 15 1,3 24 0,-8 16 0,0 12 9,25-40 1,0 1 0,-4 6 0,3 5 0,-3 7 0,4 1-1,-6 7 1,-1 2 27,-3 6 1,-1 1 0,3 5-1,-1 1 1,0 5 0,0-1-1,0 0 1,-1-2 5,2 1 1,-2-2-1,7-3 1,0 0-1,1-7 1,0-3-1,4-6 1,1-3 213,5-8 1,3-5-1,1 42 1,11-30-175,10-11 1,21-20-1,11-27 1,9-10-260,2-11 1,3-11-1,3-15 1,0-13-50,0-9 0,-9-16 1,-4-9-1,1-6-7,-2-12 0,-13 2 0,-1-8 0,-10 4 66,-3 7 1,-9 3 0,-1-3 0,-11 4 246,-9 6 1,-17 13 0,-18 5 0,-6 5 177,-8 1 1,-5 19 0,-11 13 0,-1 14-3,-6 8 0,1 21 0,-5 15 1,3 23-104,7 21 0,39-31 1,3 4-1,0 3 1,1 2-1,-2 4 1,2 3-19,-2 3 1,1 2 0,4-3 0,1 1 0,1 0 0,1 3 0,4-4 0,0-1 40,3-4 1,2 3 0,5-3 0,2 0 0,-2 43 0,12-14 81,13-15 1,16-18 0,13-14 0,10-5-211,9-6 1,5-12 0,-3-8 0,3-4-267,2-10 1,9-6 0,-8-19 0,-4-7-16,-3-13 0,0-15 0,2-5 0,3-9 0,-2-11 0,-2-2 0,-8-1 0,-5 0 0,-3-2 0,-10-3 0,-5 4 0,-12 4 0,-8 5 0,-9 11 0,-6-6 0,-8 11 190,-8 5 1,-8 10 0,-10 15-1,-3 13 301,-5 9 1,7 9 0,-7 14 0,-2 13-1,-3 13 1,-7 22 0,-1 20 0,-2 14-124,30-39 1,4 0 0,0 9 0,4 3 0,0 3 0,2 2 0,-2 1 0,0 2-1,-1 4 1,0 0 0,3 3 0,2 1 0,1-1 0,4-2 0,3-2 0,1 1 40,5-2 1,1-2 0,1-7 0,1-2 0,6 48 0,6-13 81,11-15 1,14-21 0,16-24 0,3-11-353,1-6 1,2-9 0,-2-4 0,3-10-82,5-9 1,-5-4-1,6-21 1,-1-8-23,-1-6 0,-9-13 1,-6-5-1,-4-10-36,2-14 0,-3 0 0,-10-6 0,-4-2 0,0-4 0,-12 1 0,2-2 0,-6-1 0,-6 8 0,-4 2 0,-8 8 0,-8 8 19,-5 7 1,-12 24 0,2 6 471,-2 15 1,-16 20 0,0 11 0,1 16-1,1 16 1,-3 14 0,2 15 0,-3 13-106,-4 14 0,29-40 1,0 2-1,0 6 1,2 2-1,1 0 1,0 2-19,1 1 1,0 0 0,3 8 0,2-2 0,2 2 0,2 1 0,0 1 0,1-1 17,4-3 0,1 2 1,0-7-1,4 0 1,3-4-1,2-2 1,4 44 104,6-12 1,12-22 0,8-17 0,8-21-314,9-14 0,4-8 0,4-11 0,7-3-178,-1-13 0,2-10 0,3-16 0,-2-12 0,2-14 0,-13-6 0,-2-11 0,-5-4 82,-2-4 0,-25 42 0,-3 3 0,23-54 0,-24 50 0,-1 1-33,-5-1 0,1 0 1,6-50-1,-6 3 0,-6-3-49,-4-4 0,-10 14 0,-4-5 0,-6 13 3,-5 12 1,-6 1-1,-7 20 1,0 14 438,0 12 0,-6 18 0,-7 10 49,-4 18 1,-7 19 0,15 20 0,-1 14-141,-3 13 1,23-29 0,-1 3 0,0 2 0,0 3 0,1 0 0,0 2-2,2 1 0,0-1 0,2 3 0,1 2 0,2 1 1,3 0-1,0 4 0,2-2 36,2 1 0,1 0 1,3-4-1,3 0 1,1-7-1,4-5 1,4 53 103,9-10 1,10-18-1,9-14 1,8-18-394,8-18 0,5-18 0,3-9 1,1-4 21,4-2 1,5-17-1,-6-10 1,-2-12-88,-2-17 1,-4-7 0,-3-13-1,-7-5-32,-5-5 0,-1-9 0,-2-7 0,-2-6 146,-16 53 1,-2-2 0,-3 1 0,-2-2-1,12-52 1,-15 53 0,0 1 13,-3-2 0,2-1 0,0-1 0,2 0 0,-4-4 0,-1 0 0,1 2 0,-1 1-74,-2 2 0,1 2 0,-9-55 0,-2 9 0,-3 11 73,2 16 0,-2 17 236,-11 28 1,4 17-1,-5 21 1,5 15 59,2 11 1,0 21-1,-2 15 1,-2 14-135,-2 14 0,8-43 0,3 2 1,-1 5-1,3 3 0,-1 2 0,0 1 16,-2 2 0,2 3 0,1-2 0,2 0 0,-3-1 0,0 2 0,2 0 1,2 1 30,2 2 1,-1-2 0,4-2 0,-1-1 0,4-2 0,0-3 0,0-4 0,0-3 37,0 41 1,10-23-1,6-20 1,9-11-485,2-12 0,6-13 0,5-17 119,6-13 1,-1-11 0,-3-22-1,2-9 52,-2-11 1,-4-8-1,-4-19 1,-2-12 57,-14 46 0,2 1 1,-6 0-1,1-1 1,-1-2-1,-1-1 1,-1 2-1,0-2 61,0 0 1,-1-3 0,-1-1-1,0 0 1,-2-3 0,0 0-1,-3-1 1,-1 1-8,1 0 0,-3 1 0,0 4 0,0 1 0,0 4 0,0 1 0,0-53-125,0 5 0,0 24 279,0 5 119,0 15 0,-8 47 1,-4 26-135,-4 25 0,5 23 0,-2 10 0,-2 7 19,-1 6 0,-4 17 0,-2 7 1,12-52-1,-1 1 31,-6 52 0,-1 2 0,5-9 1,1 1-34,-1 2 0,0-20 0,7-5-175,2-14 1,14-21-95,13-15 1,-3-21 0,10-28 0,-7-9 5,-5-6 0,0-14 0,-1-5 1,2-10 2,-2-9 1,2 1 0,-3-16 0,-4-1 41,-7-2 1,4-2 0,-3-4 0,0-5 27,2-2 0,-6 0 0,3 17 129,-2 6-137,-3 5 1,0 40 409,0 29 1,-6 42 0,-1 41-83,4 4 1,1 13 0,0 9 0,-2 8-142,-2-1 1,2-52-1,-1 2 1,3 2 0,1-2-1,-2 4 1,-1 0-19,2 1 0,1-1 0,1-4 0,-2 1 0,2-4 0,0-1 0,0 49 0,2-9 50,4-9 0,0-27-420,11-12 1,6-28-209,13-25 0,-13-16 273,1-21 0,-14-6 0,7-9 1,-7-6 19,-6-12 1,5-7 0,-2-13 0,1-6 39,0-4 1,-4 49-1,-3-1 1,-1-55-1,0 52 1,0-3 58,0-2 1,0-2 0,0 2 0,0-1 0,0-1 0,0 1 0,0 4 0,0 1-270,0-50 578,0 25 1,-1 31-1,-3 40 36,-2 30 1,-6 24 0,4 18 0,1 5-1,-3 6 1,-3 14 0,1 8 0,-2 5-1,2 2 1,-3-3 0,8 0 0,-1 7-1,1 9 1,-1-7 0,8 2 0,0-4-45,0-2 0,0-9 0,0-7-366,0-8 0,3 0-819,3-20 656,4-20 0,1-37 0,0-28 82,-3-15 0,-2-13 0,-6-10 0,0-12 171,0-8 1,0-10 0,0-1-1,0-4 33,0 4 0,0-10 0,0 1 0,-3-4 4,-2 3 1,-3 15 0,-6 19 26,2 10 321,8 13 0,-10 59 1,8 20-132,2 25 1,-4 17-1,1 1 1,2 8-37,-3 7 1,0 0-1,-7 0 1,5 2-437,3-4 1,-8-1 0,5-11-200,0-3 0,6-8 246,17-18 0,7-31 0,16-25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7T14:20:16.013"/>
    </inkml:context>
    <inkml:brush xml:id="br0">
      <inkml:brushProperty name="width" value="0.08571" units="cm"/>
      <inkml:brushProperty name="height" value="0.08571" units="cm"/>
      <inkml:brushProperty name="color" value="#FFFFFF"/>
    </inkml:brush>
  </inkml:definitions>
  <inkml:trace contextRef="#ctx0" brushRef="#br0">163 315 9061,'0'17'625,"0"1"-480,0 1 1,0-1 0,0 2 0,0 4 5,0 0 1,0 3-1,0-5 1,0 4-20,0 4 1,-2 0-1,-1 7 1,-4 0-50,4-1 0,0-6 1,3 2-1,0 1-63,0 2 1,0-1 0,0-1 0,0-5-70,0 0 0,0 2 1,0-4-1,0 1 25,0 0 0,0-1 0,0-4 0,0 4 21,0-4 1,0-2 0,0-1 0,0-1 0,0 0 0,0 1 1,0 0-1,0-1-4,0 1 0,0-7 1,0 0-1,0 2-9,0 2 0,0 3 0,0 0 0,0-1-37,0 0 0,0 1 1,3-1 11,2 1 1,-3 0-1,4-2 1,-4 1 7,-2 1 1,2-1-1,3 1 1,0 1 26,0-2 0,-4 0 1,0 1-1,4-2 0,0 3 1,3-8 0,-8 0 0,0 2-36,0 3 0,1 1 1,3 0-14,2 1 0,0-7 0,-6 1-1,0 0 1,3-5-1,1 2-5,2-3 1,1-5 14,-1 4 0,-2 3 40,7-3 1,-2-2 140,3-11 0,-9 4-63,4-9 0,1 0 0,-3-7 47,0 0 0,2 1 1,-1-1-41,-2 1 0,5 0 0,-4-1-30,0 2 0,-2-2 0,1-1 1,4 3-5,-6-2 0,1 1 0,-1 0 0,0-2 7,6 1 0,-3 1 0,-5-1 0,0 1 28,0 1 1,2-6 0,2 1 0,2 7-22,-2-3 0,-1 3 1,-3-3-1,0-1-26,0 0 0,2 0 1,2 1-1,2 1-24,-2-2 1,-3 1 0,-1-1 0,0 0-10,0 1 0,0 0 1,0-1-1,0 1-20,0 1 0,2-4 0,3 3 31,0-1 0,2 2 0,-7-1 0,0-1 11,0 1 0,0 4 1,0 2-1,0-1 5,0-4 0,0-1 0,0-1-20,0 2 1,0-9 0,0 0-13,0-3 1,0 13-1,0-5 1,0 1-9,0-3 0,0 5 0,0 6 0,0-3 5,0 0 0,0-4 1,0 0-25,0 1 1,0-1 0,0 1-26,0 0 0,0-1 0,0 1 0,0-1-37,0 0 0,0 2 0,0-2 1,0 1-23,0 0 1,-2-2-1,-3-4 98,0 0 0,-2-1 0,7 8 79,0-2 0,-5-1-55,-1 3 0,-3 6 0,5 3 3,-2-1 1,-1 8-34,0-4-97,5 2 83,-13 3 1,10 0 28,-7 0 1,7 0 12,-8 0 1,10 3-1,-6-1 1,3 8 18,1-1 1,-2-3 0,6 5-1,-4-2 54,0 1 0,-5 4 1,8 5-1,-7-2 6,7 1 1,-3 1-1,1 2 1,-2 0-25,2 5 1,-3 0 0,1-4 0,-1 5 13,0 2 0,4 2 1,-3 5-1,5 1 5,1 1 0,-8 4 0,3 0 0,0 2-31,4 1 0,1-4 0,-1 8 0,-4 0-11,0-1 1,-2-2 0,7-5-1,0 3-20,0-3 0,0-3 1,0-1-1,0-1-25,0 1 1,0 1 0,0-2 0,0 1-1,0 1 0,2-3 0,3 1 0,0-3-6,0-1 1,-4-2 0,-1 5-1,0-5-27,0-5 1,0-5-1,1 1-92,7 3-111,-7-3 1,9 3-8,-4-12 1,-3-6 283,2-12 0,4-3 0,-3-10 0,0 0 33,1 1 1,-3-2 0,7-4 0,0-2-26,-1-2 0,-5-5 1,5-8-1,0-4-7,0-4 1,-4 7-1,4-8 1,0-1-42,0-2 1,-2-4 0,0-4 0,1-5-6,-5 1 1,3-5 0,-1 7 0,-2-1 5,-1 0 0,-1 4 0,2 7 1,2 1 3,-2 3 1,-3 8-1,-1-2 1,0 6-18,0 7 0,0-3 0,-1 9 40,-5 0 42,3 12 0,-7 4-30,4 8 0,5 8 0,-8 7 1,4 7-40,-3 9 1,-1 6 0,-1 5-1,2 10 112,1 7 0,-8 5 0,5 5 0,-1-2 74,-2 3 1,8 5-1,-5 4 1,-1 5-16,0 0 1,7-3 0,-2-6 0,5-2-140,1 0 0,0-8 0,0-9 0,1-14-113,5-9 0,-2-6-414,7-9 1,0-10 256,2-8 1,2-8 0,-10-10 218,0-1 0,-4-7 1,1-5-1,2-6 128,2-6 0,0-5 1,-6-9-1,2-4-83,5-7 1,-6-3 0,6-4 0,-4-6-104,4-6 0,-5-4 1,3-4-1,0 1-26,0 4 0,-3 13 1,5 3-1,-6 14 57,-1 15 1,0 11 218,0 15 1,-5 12-1,-3 7 1,4 10-60,-4 6 0,3 4 0,-7 5 0,0 8-32,3 8 0,-8 8 0,7 12 0,-1 7 52,-1 3 1,-2 11-1,-2 2 1,3 2 76,0-1 1,3-1 0,-4 6 0,5-1-79,1-2 1,1-2 0,7-17-1,2-8-83,4-9 0,-2-3 1,8-12-1,2-15-280,2-10 1,3-9-1,-2-2 1,2 0-77,-1 0 1,-6-7-1,0-5 1,0-7 197,-2-6 1,4-6 0,-6-12 0,0-7 111,1-11 0,2 0 0,-2-12 0,-2-4-27,2-5 0,-2 1 0,-2-3 0,0-8-25,0-3 0,-3-5 0,-2-5 0,-2 10-22,-5 6 0,4 13 0,-9 11 0,-3 5 72,-1 15 1,3 9 0,4 24 122,-6 5 1,0 7 0,1 7 0,2 8-73,-1 7 1,3 15 0,-2 12 0,-4 5 24,1 7 1,-1 8 0,1 10-1,2 8 32,1 3 1,-5 1 0,2 2-1,0-2 92,4 2 0,6 1 1,0 0-1,2-1-37,3-10 1,8-7-1,4-10 1,7-10-218,4-11 0,-3-14 1,6-9-1,-2-9-154,2-6 1,-3-4 0,-5-6 0,0-1-46,1-1 0,-6-16 0,-4-1 1,4-4 204,-3-6 1,5-11 0,-8-7 0,2-5 24,-2-8 1,1-1-1,-3-10 1,0-1-61,0-5 0,-3 2 1,-2-9-1,0-3 20,0-6 1,0 3-1,-2 1 1,-4 4 29,-6 8 0,2 5 1,-2 12-1,-3 6 35,-1 9 1,3 16 0,4 7 20,-6 5 1,-2 10-1,1 5 26,5 10 0,-4 7 0,8 13 1,-3 8-18,-6 8 1,6 5 0,-1 14-1,-4 5 108,0 9 1,-3 12 0,6 2 0,0 5 24,-3 7 1,9-46-1,-2 5 1,-6 50 0,9-52-1,-1-1 22,4 0 1,-3 1 0,0 44 0,6-1 0,5-9-137,7-12 0,8-12 0,5-24 0,0-11-245,0-11 0,4-10 0,-2-5 1,-3-5-115,1-1 0,-1-1 1,-7-7-1,-2-9 103,-5-5 1,4-12 0,-8 4 0,2-6 133,-2-8 1,6-11 0,-8-10-1,2-6 47,1-2 0,-6 3 1,3-13-1,-2-1 62,-3-2 0,0-15 1,-3 9-1,-1-4-4,-2-4 0,-7 0 0,3 1 0,-2 9-46,0 5 1,2 12 0,-5 7 0,5 5-7,1 9 1,0 7 0,-1 12 0,2 9 16,1 3 1,-8 12 25,4 3 0,1 12 1,0 9-1,0 7 9,0 9 0,-4 14 0,-3 10 0,1 13 85,3 10 1,-9 12-1,5 9 1,-2 2 88,5-2 0,-2 11 1,6-1-1,4-52 1,2 0-68,0 0 1,2-1-1,1 56 1,2-8-1,5-6-112,7-4 0,4-19 1,7-14-1,4-16-188,1-12 1,4-6 0,-4-11 0,-1-3-101,-4-7 0,-3-4 1,-3-2-1,-1 0 88,2 0 0,-7-8 0,-2-5 0,0-4 131,0-9 1,-6-2 0,4-11 0,-3-5 45,1-5 0,1-10 1,-7-6-1,0-1 33,0-11 1,0 2 0,0-9 0,0 1-55,0-2 0,0-4 1,-3-6-1,-1-2 12,-2 7 1,-7 7 0,1 11-1,-5 5-16,0 6 1,4 12 0,2 5 0,-4 7-28,0 7 0,-4 3 0,1 10-44,0 5 1,0 4-1,-1 11 34,2 2 0,5 7 1,-1 13-1,-1 8 14,-2 8 0,3 10 0,-4 15 1,-2 8 72,-1 0 1,0 11 0,1 5 0,0 8 286,2 7 0,1 0 0,3-7 0,8 7-65,3 3 1,2 1-1,2-5 1,3-12-183,8-10 1,11-17-1,5-10 1,6-11-176,1-12 0,-6-7 0,0-13 0,1-5-49,-3-6 1,7-9-1,-8-7 1,2-5-19,-5-4 0,-4-10 0,-3 2 0,0-9 121,-5-8 0,4-13 0,-6-5 0,2-6 22,-1 0 0,-5-9 1,4-1-1,-1-5 12,-5 4 1,-3-9 0,-1-9 0,0-2-22,0-4 0,-7 5 0,-6 11 0,0 1-16,0 7 1,-2 3 0,3 16 0,-3 10 47,4 10 0,-5 7 1,3 8-1,-3 8-10,-1 7 1,4 7-1,1 8 1,0 1 138,3 6 1,-8 5 0,6 13-1,-6 9-57,-2 14 0,2 9 1,-4 18-1,-2 6 93,1 4 1,-3 7-1,7 5 1,0 3 57,1 3 0,-1 4 0,12-51 1,1 2-1,-1 47 10,3-2 1,6-6-1,4-10 1,11-12-273,3-12 0,11-20 0,-2-6 1,5-11-125,1-6 1,-3-9-1,0-4 1,-5-5-85,0-2 0,-6-2 0,-6-5 0,-1-5 91,-3-4 0,-2-12 0,2-2 1,-4-7 145,0-7 0,-6-2 0,6-10 0,-2-1 1,0-5 0,-1-5 0,-5-10 0,0-5 40,0-3 1,0-1-1,0-5 1,-1-3-57,-5-4 1,2 10-1,-9 3 1,0 10 12,-3 6 0,4 8 0,0 12 0,-3 8 16,-1 8 0,3 16 1,4 11 49,-6 3 0,5 6 0,-3 3 1,1 7-23,3 10 0,-8 7 0,4 14 1,0 5-5,0 4 0,-3 10 0,4 7 0,-3 7 192,-4 9 1,1 4 0,0 3-1,0 1 95,0 4 1,6-2-1,2 6 1,2-4-187,3-8 0,14-7 1,7-17-1,8-9-95,4-4 1,1-21 0,2-4-1,-1-11-112,3-11 0,-5-3 0,0-6 0,0-3-174,-7-6 1,-1-11 0,-3-6 0,2-3 132,-1-8 1,-3-10-1,0 1 1,-5-7 122,-3-4 0,6-3 0,-7-8 0,-2 5-14,-3-4 0,-1-4 1,0-6-1,0-5 11,0 2 0,-7-4 0,-6 7 0,-3 2-41,-1 2 1,-1 5-1,0 5 1,1 12-20,5 9 1,-4 15 106,5 12 1,-1 11 0,3 19 0,-1 13-15,0 8 1,5 12-1,-8 4 1,0 7 76,-4 5 0,-1 10 0,-1 13 0,2 5 204,-2 4 1,2 4 0,-1-6 0,6 4 1,0 4 0,5-3 1,-3 4-1,2-17-221,4-11 0,10-10 0,7-12 0,4-9-152,8-9 0,-5-13 1,6-16-1,-4-6-217,4-9 0,0-7 0,-3-5 0,-1-8 109,-7-3 0,4-11 0,-7-5 0,3-6 132,4-3 0,-8-8 0,-1 4 0,0-4 68,1-7 0,-7 1 0,2-8 1,-5 2-28,-1 1 1,0-3-1,0 4 1,0 0-47,0 6 1,0 9-1,-1 14 1,-3 8-24,-2 9 169,-8 13 0,5 19 0,-4 15 0,3 6-42,2 11 1,-6 10 0,4 10 0,-3 6 141,2 11 1,-1 4 0,-6 5 0,1 4 15,6 2 1,-6-5-1,7 5 1,-1-1 19,-1-5 1,6-5 0,1-7 0,2-9-201,3-7 1,8-17 0,5-3-405,3-15 1,2-8-1,0-14 112,1-5 0,-6-3 0,-5-4 0,2-2 160,0-3 1,-6-8 0,5-7 0,-3-9 48,0-5 1,1 1 0,-2-11 0,0 1-51,0 2 1,-2-10-1,2 5 1,0-4 62,0 1 0,-3 11 0,-2 2 0,0 12 55,0 11 0,-2 7 0,-3 15 93,0 10 1,-8 18 0,6 19 0,-2 13 42,2 9 0,-8-1 1,5 10-1,-3 2 213,4 1 0,1 1 0,-2-2 0,3-5-88,2-1 1,-3-2-1,2-8 1,2 2-74,2-1 1,2-15 0,0-4 44,0-7 0,2-13-821,5-9 1,-4-7-1,7-7 1,-2-5 289,-3-5 0,2-3 0,1-5 0,-3-6 108,2-3 1,-5-6 0,5 1 0,-4-8 4,4 1 0,-6-2 0,5-2 0,-3 2 23,-3 3 1,0 3 0,0 6 0,0 6 468,0 6-230,0 3 1,0 23-1,-3 14 1,-1 20 154,-2 9 1,-5 2-1,2 11 1,1-4 19,0 1 1,-4-6-1,7-1 1,-2-3-33,-1-6 1,7-1-1,-6-5-1299,5-3-75,2-8 1,9-5 0,0-17-499,1-10 0,4-7 1630,-6-1 0,4 1 0,-2-2 0</inkml:trace>
  <inkml:trace contextRef="#ctx0" brushRef="#br0" timeOffset="1508">253 2820 7733,'-12'6'-26,"1"1"1,1 6 0,-3 0 310,7 3 0,-3 2 0,4 1 0,0 0-36,4-1 0,1 6 0,0 3 0,0-1-106,0 2 1,0 2 0,0-6 0,0-1-59,0-4 0,6 0 1,2-2-28,2-5 1,-4-4 0,7-8-80,0 0 0,1-11 1,2-4-1,-6-9 6,-3-6 1,6 0 0,-6-7-1,2 0-2,-2 0 0,-1 1 0,-6-1 0,0 3 33,0 2 1,0 0-1,0 7 1,0 3 62,0 0 1,-6 10-1,-1 3 3,-4 0 1,-1 11 0,-6 13 0,2 8 121,3 7 1,0 5 0,4 1 0,2 3 83,-2 4 0,-4-5 0,8 0 1,0-5-15,4-1 1,1-3 0,0 0-196,0-3 1,1-3 0,7-11-210,3-6 0,5-6 1,3-6-1,-4-9 7,-2-7 1,3-1-1,-6-7 1,2-3 3,0-2 1,-8-2-1,4 2 1,-1-2 12,-2-1 0,2 8 0,-7 0 0,0 4 89,0 4 1,-2 1-1,-5 5 208,-5 4 0,-4 4 0,-2 9-23,0 6 0,-1 5 1,3 13-1,3 3 105,0 1 1,7 6 0,-4-5 0,2 3-68,3-3 0,4 3 0,1-6 1,0 0 8,0-1 0,0-1-237,0-7 1,9-8 0,2-5-97,5-10 1,0-5-1,-2-11 1,-3-1-79,5-2 0,-6-8 0,0 6 1,0-2 38,0-5 0,-6 4 0,2 1 0,-2 2 83,3 3 1,-6 8-1,6 2 242,-5 0 0,-4 5 0,-5 2-29,-5 3 0,2 6 0,-2 3 0,0 9 64,2 6 1,-3 3 0,4 3 0,-1 3 66,3-3 0,-1-1 0,5 1 0,-3 1-53,2-5 1,1 3 0,3-2-211,0-2 1,3-10 0,1-3-1,3-3-171,3 0 1,-4-1-1,5-12 1,5-5-1,0-4 0,-4-5 0,0 0 0,0-7-7,-2 0 1,4 6-1,-6-5 1,-3 2 108,2 0 1,-5 1-1,5 5 428,-6 1-195,-1 7 0,-8 6 0,-4 10-51,-3 7 1,3 12 0,-1 3 0,1-1 88,3 1 0,-8 3 1,7-5-1,-1-2-3,6-4 0,-4 1 0,3 4-247,2 0 0,3-6-268,1-6 1,0-9-1,1-3 126,5-10 1,-2-9-1,7-3 1,3-5-15,-4-2 0,0 1 0,-5-5 0,2 4 29,3 2 1,-6-3 0,2 6 127,-4 0 0,-2 5 222,0 0 1,0 11 0,0 8 0,-2 12 8,-4 10 0,-2 5 0,-5 6 0,3-3 54,2 3 0,-4 2 0,3 1 0,-1-6-73,3-6 1,-1 4-1,5-5-895,-3 0 351,-1-3 1,10-11-1,2-9 119,7-10 1,-2-13 0,1-4 0,0-1 21,-1-4 1,-7 2 0,4 0 0,-6 0 168,-1 0 0,7 4 0,-2 7 1,0 1 114,-4-1 0,-1 8 0,-1-1 116,-6 5 1,4 1 0,-7 8 0,0 3-205,0 7 1,-4 5 0,-2 2 0,3-1-415,0 1 0,7 0 0,-4-1 0,0 1-1760,0-2 2209,6-7 0,-4 8 0,8-9 0</inkml:trace>
</inkml:ink>
</file>

<file path=ppt/media/image1.png>
</file>

<file path=ppt/media/image17.png>
</file>

<file path=ppt/media/image18.jpeg>
</file>

<file path=ppt/media/image19.png>
</file>

<file path=ppt/media/image2.png>
</file>

<file path=ppt/media/image20.png>
</file>

<file path=ppt/media/image20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8" name="Shape 14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510430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Lydia</a:t>
            </a:r>
          </a:p>
        </p:txBody>
      </p:sp>
    </p:spTree>
    <p:extLst>
      <p:ext uri="{BB962C8B-B14F-4D97-AF65-F5344CB8AC3E}">
        <p14:creationId xmlns:p14="http://schemas.microsoft.com/office/powerpoint/2010/main" val="2176816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Alina</a:t>
            </a:r>
          </a:p>
        </p:txBody>
      </p:sp>
    </p:spTree>
    <p:extLst>
      <p:ext uri="{BB962C8B-B14F-4D97-AF65-F5344CB8AC3E}">
        <p14:creationId xmlns:p14="http://schemas.microsoft.com/office/powerpoint/2010/main" val="25438343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Alina</a:t>
            </a:r>
          </a:p>
        </p:txBody>
      </p:sp>
    </p:spTree>
    <p:extLst>
      <p:ext uri="{BB962C8B-B14F-4D97-AF65-F5344CB8AC3E}">
        <p14:creationId xmlns:p14="http://schemas.microsoft.com/office/powerpoint/2010/main" val="31575246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Letizia</a:t>
            </a:r>
          </a:p>
        </p:txBody>
      </p:sp>
    </p:spTree>
    <p:extLst>
      <p:ext uri="{BB962C8B-B14F-4D97-AF65-F5344CB8AC3E}">
        <p14:creationId xmlns:p14="http://schemas.microsoft.com/office/powerpoint/2010/main" val="176814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Letizia</a:t>
            </a:r>
          </a:p>
        </p:txBody>
      </p:sp>
    </p:spTree>
    <p:extLst>
      <p:ext uri="{BB962C8B-B14F-4D97-AF65-F5344CB8AC3E}">
        <p14:creationId xmlns:p14="http://schemas.microsoft.com/office/powerpoint/2010/main" val="35921588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/>
              <a:t>Chemokines are a subset of signaling molecules, which can also be called cytokines.</a:t>
            </a:r>
            <a:br>
              <a:rPr lang="en-US" dirty="0"/>
            </a:br>
            <a:r>
              <a:rPr lang="en-US" dirty="0"/>
              <a:t>While cytokines describe signaling molecules in general, chemokines describe signaling molecules that guide a cell in a specific direction, also </a:t>
            </a:r>
            <a:r>
              <a:rPr lang="en-US" dirty="0" err="1"/>
              <a:t>reffered</a:t>
            </a:r>
            <a:r>
              <a:rPr lang="en-US" dirty="0"/>
              <a:t> to as chemotaxis.</a:t>
            </a:r>
            <a:br>
              <a:rPr lang="en-US" dirty="0"/>
            </a:br>
            <a: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  <a:t>This is majorly observed in immune response, but also occurs during embryogenesis during cell </a:t>
            </a:r>
            <a:r>
              <a:rPr lang="en-US" sz="180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  <a:t>migration. There </a:t>
            </a:r>
            <a: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  <a:t>are two major families of chemokines, the CC family and the CXC family. You will find abbreviations such as CCL and CCR, the L stands for ligand, this means CCL is a chemokine. R stands for receptor, this means this protein is a receptor for either CC or CXC chemokine.</a:t>
            </a:r>
            <a:b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  <a:t>As for CC chemokines, they tend to induce migration of </a:t>
            </a:r>
            <a:r>
              <a:rPr lang="en-US" sz="1800" dirty="0" err="1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  <a:t>lympohhcytes</a:t>
            </a:r>
            <a: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  <a:t> and monocytes.CCL2 for example promotes Th2 immunity and release of histamine. </a:t>
            </a:r>
            <a:b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</a:br>
            <a:endParaRPr lang="de-DE" sz="1800" dirty="0">
              <a:effectLst/>
              <a:latin typeface="Trebuchet MS" panose="020B0603020202020204" pitchFamily="34" charset="0"/>
              <a:ea typeface="Meiryo" panose="020B0604030504040204" pitchFamily="34" charset="-128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  <a:t>Then there are CXC chemokines. These tend to promote neutrophil migration and they include the following:</a:t>
            </a:r>
            <a:b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  <a:t>- CXCL8 (IL-8) for recruitment to infected tissue</a:t>
            </a:r>
            <a:b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  <a:t>- CXCL12 for migration of germ cells. </a:t>
            </a:r>
            <a:br>
              <a:rPr lang="en-US" sz="1800" dirty="0">
                <a:effectLst/>
                <a:latin typeface="Trebuchet MS" panose="020B0603020202020204" pitchFamily="34" charset="0"/>
                <a:ea typeface="Meiryo" panose="020B0604030504040204" pitchFamily="34" charset="-128"/>
                <a:cs typeface="Times New Roman" panose="02020603050405020304" pitchFamily="18" charset="0"/>
              </a:rPr>
            </a:br>
            <a:endParaRPr lang="de-DE" sz="1800" dirty="0">
              <a:effectLst/>
              <a:latin typeface="Trebuchet MS" panose="020B0603020202020204" pitchFamily="34" charset="0"/>
              <a:ea typeface="Meiryo" panose="020B0604030504040204" pitchFamily="34" charset="-128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5307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Nina</a:t>
            </a:r>
          </a:p>
        </p:txBody>
      </p:sp>
    </p:spTree>
    <p:extLst>
      <p:ext uri="{BB962C8B-B14F-4D97-AF65-F5344CB8AC3E}">
        <p14:creationId xmlns:p14="http://schemas.microsoft.com/office/powerpoint/2010/main" val="35016964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Nina</a:t>
            </a:r>
          </a:p>
        </p:txBody>
      </p:sp>
    </p:spTree>
    <p:extLst>
      <p:ext uri="{BB962C8B-B14F-4D97-AF65-F5344CB8AC3E}">
        <p14:creationId xmlns:p14="http://schemas.microsoft.com/office/powerpoint/2010/main" val="31627710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Nina</a:t>
            </a:r>
          </a:p>
        </p:txBody>
      </p:sp>
    </p:spTree>
    <p:extLst>
      <p:ext uri="{BB962C8B-B14F-4D97-AF65-F5344CB8AC3E}">
        <p14:creationId xmlns:p14="http://schemas.microsoft.com/office/powerpoint/2010/main" val="26036621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Alina/Lydia</a:t>
            </a:r>
          </a:p>
        </p:txBody>
      </p:sp>
    </p:spTree>
    <p:extLst>
      <p:ext uri="{BB962C8B-B14F-4D97-AF65-F5344CB8AC3E}">
        <p14:creationId xmlns:p14="http://schemas.microsoft.com/office/powerpoint/2010/main" val="2982245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Lydia</a:t>
            </a:r>
          </a:p>
        </p:txBody>
      </p:sp>
    </p:spTree>
    <p:extLst>
      <p:ext uri="{BB962C8B-B14F-4D97-AF65-F5344CB8AC3E}">
        <p14:creationId xmlns:p14="http://schemas.microsoft.com/office/powerpoint/2010/main" val="3275874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Lydia</a:t>
            </a:r>
          </a:p>
        </p:txBody>
      </p:sp>
    </p:spTree>
    <p:extLst>
      <p:ext uri="{BB962C8B-B14F-4D97-AF65-F5344CB8AC3E}">
        <p14:creationId xmlns:p14="http://schemas.microsoft.com/office/powerpoint/2010/main" val="3866990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Lydia</a:t>
            </a:r>
          </a:p>
        </p:txBody>
      </p:sp>
    </p:spTree>
    <p:extLst>
      <p:ext uri="{BB962C8B-B14F-4D97-AF65-F5344CB8AC3E}">
        <p14:creationId xmlns:p14="http://schemas.microsoft.com/office/powerpoint/2010/main" val="1260753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Nina</a:t>
            </a:r>
          </a:p>
        </p:txBody>
      </p:sp>
    </p:spTree>
    <p:extLst>
      <p:ext uri="{BB962C8B-B14F-4D97-AF65-F5344CB8AC3E}">
        <p14:creationId xmlns:p14="http://schemas.microsoft.com/office/powerpoint/2010/main" val="817966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Letizia</a:t>
            </a:r>
          </a:p>
        </p:txBody>
      </p:sp>
    </p:spTree>
    <p:extLst>
      <p:ext uri="{BB962C8B-B14F-4D97-AF65-F5344CB8AC3E}">
        <p14:creationId xmlns:p14="http://schemas.microsoft.com/office/powerpoint/2010/main" val="33885028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Phylotypic</a:t>
            </a:r>
            <a:r>
              <a:rPr lang="en-US" baseline="0" dirty="0"/>
              <a:t> stage: developmental period in mid-embryogenesis where related species within a phylum (</a:t>
            </a:r>
            <a:r>
              <a:rPr lang="en-US" baseline="0" dirty="0" err="1"/>
              <a:t>Tierstamm</a:t>
            </a:r>
            <a:r>
              <a:rPr lang="en-US" baseline="0" dirty="0"/>
              <a:t>), highest resemblance </a:t>
            </a:r>
          </a:p>
          <a:p>
            <a:r>
              <a:rPr lang="en-US" baseline="0" dirty="0" err="1"/>
              <a:t>Datensatz</a:t>
            </a:r>
            <a:r>
              <a:rPr lang="en-US" baseline="0" dirty="0"/>
              <a:t> </a:t>
            </a:r>
            <a:r>
              <a:rPr lang="en-US" baseline="0" dirty="0" err="1"/>
              <a:t>erklären</a:t>
            </a:r>
            <a:r>
              <a:rPr lang="en-US" baseline="0" dirty="0"/>
              <a:t> </a:t>
            </a:r>
            <a:r>
              <a:rPr lang="en-US" baseline="0" dirty="0" err="1"/>
              <a:t>können</a:t>
            </a: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508644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>
                <a:solidFill>
                  <a:srgbClr val="FF0000"/>
                </a:solidFill>
              </a:rPr>
              <a:t>? Wie ist dieser Micro Array aufgebaut?</a:t>
            </a:r>
          </a:p>
          <a:p>
            <a:r>
              <a:rPr lang="de-DE" b="1" dirty="0">
                <a:solidFill>
                  <a:srgbClr val="FF0000"/>
                </a:solidFill>
              </a:rPr>
              <a:t>? Was wurde wohin pipettiert (1 Maus auf 1 Array? 1 Maus in 1 Well?)</a:t>
            </a:r>
            <a:br>
              <a:rPr lang="de-DE" dirty="0">
                <a:solidFill>
                  <a:srgbClr val="FF0000"/>
                </a:solidFill>
              </a:rPr>
            </a:br>
            <a:br>
              <a:rPr lang="de-DE" dirty="0">
                <a:solidFill>
                  <a:srgbClr val="FF0000"/>
                </a:solidFill>
              </a:rPr>
            </a:br>
            <a:r>
              <a:rPr lang="de-DE" dirty="0" err="1">
                <a:solidFill>
                  <a:srgbClr val="FF0000"/>
                </a:solidFill>
              </a:rPr>
              <a:t>Mice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usually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bear</a:t>
            </a:r>
            <a:r>
              <a:rPr lang="de-DE" dirty="0">
                <a:solidFill>
                  <a:srgbClr val="FF0000"/>
                </a:solidFill>
              </a:rPr>
              <a:t> 6-8 pups </a:t>
            </a:r>
            <a:r>
              <a:rPr lang="de-DE" dirty="0" err="1">
                <a:solidFill>
                  <a:srgbClr val="FF0000"/>
                </a:solidFill>
              </a:rPr>
              <a:t>during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pregnancy</a:t>
            </a:r>
            <a:r>
              <a:rPr lang="de-DE" dirty="0">
                <a:solidFill>
                  <a:srgbClr val="FF0000"/>
                </a:solidFill>
              </a:rPr>
              <a:t>. </a:t>
            </a:r>
            <a:r>
              <a:rPr lang="de-DE" dirty="0" err="1">
                <a:solidFill>
                  <a:srgbClr val="FF0000"/>
                </a:solidFill>
              </a:rPr>
              <a:t>For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u="sng" dirty="0" err="1">
                <a:solidFill>
                  <a:srgbClr val="FF0000"/>
                </a:solidFill>
              </a:rPr>
              <a:t>representation</a:t>
            </a:r>
            <a:r>
              <a:rPr lang="de-DE" dirty="0">
                <a:solidFill>
                  <a:srgbClr val="FF0000"/>
                </a:solidFill>
              </a:rPr>
              <a:t> (?) </a:t>
            </a:r>
            <a:r>
              <a:rPr lang="de-DE" dirty="0" err="1">
                <a:solidFill>
                  <a:srgbClr val="FF0000"/>
                </a:solidFill>
              </a:rPr>
              <a:t>only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one</a:t>
            </a:r>
            <a:r>
              <a:rPr lang="de-DE" dirty="0">
                <a:solidFill>
                  <a:srgbClr val="FF0000"/>
                </a:solidFill>
              </a:rPr>
              <a:t> was </a:t>
            </a:r>
            <a:r>
              <a:rPr lang="de-DE" dirty="0" err="1">
                <a:solidFill>
                  <a:srgbClr val="FF0000"/>
                </a:solidFill>
              </a:rPr>
              <a:t>extracted</a:t>
            </a:r>
            <a:r>
              <a:rPr lang="de-DE" dirty="0">
                <a:solidFill>
                  <a:srgbClr val="FF0000"/>
                </a:solidFill>
              </a:rPr>
              <a:t> per </a:t>
            </a:r>
            <a:r>
              <a:rPr lang="de-DE" dirty="0" err="1">
                <a:solidFill>
                  <a:srgbClr val="FF0000"/>
                </a:solidFill>
              </a:rPr>
              <a:t>mouse</a:t>
            </a:r>
            <a:r>
              <a:rPr lang="de-DE" dirty="0">
                <a:solidFill>
                  <a:srgbClr val="FF0000"/>
                </a:solidFill>
              </a:rPr>
              <a:t>.</a:t>
            </a:r>
          </a:p>
          <a:p>
            <a:r>
              <a:rPr lang="de-DE" dirty="0" err="1">
                <a:solidFill>
                  <a:srgbClr val="FF0000"/>
                </a:solidFill>
              </a:rPr>
              <a:t>To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examine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the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transcriptome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of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the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mouse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embryo</a:t>
            </a:r>
            <a:r>
              <a:rPr lang="de-DE" dirty="0">
                <a:solidFill>
                  <a:srgbClr val="FF0000"/>
                </a:solidFill>
              </a:rPr>
              <a:t>, </a:t>
            </a:r>
            <a:r>
              <a:rPr lang="de-DE" dirty="0" err="1">
                <a:solidFill>
                  <a:srgbClr val="FF0000"/>
                </a:solidFill>
              </a:rPr>
              <a:t>the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extracted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embryo</a:t>
            </a:r>
            <a:r>
              <a:rPr lang="de-DE" dirty="0">
                <a:solidFill>
                  <a:srgbClr val="FF0000"/>
                </a:solidFill>
              </a:rPr>
              <a:t> was </a:t>
            </a:r>
            <a:r>
              <a:rPr lang="de-DE" dirty="0" err="1">
                <a:solidFill>
                  <a:srgbClr val="FF0000"/>
                </a:solidFill>
              </a:rPr>
              <a:t>homogenized</a:t>
            </a:r>
            <a:r>
              <a:rPr lang="de-DE" dirty="0">
                <a:solidFill>
                  <a:srgbClr val="FF0000"/>
                </a:solidFill>
              </a:rPr>
              <a:t> and RNA was </a:t>
            </a:r>
            <a:r>
              <a:rPr lang="de-DE" dirty="0" err="1">
                <a:solidFill>
                  <a:srgbClr val="FF0000"/>
                </a:solidFill>
              </a:rPr>
              <a:t>extracted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for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microarray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analysis</a:t>
            </a:r>
            <a:r>
              <a:rPr lang="de-DE" dirty="0">
                <a:solidFill>
                  <a:srgbClr val="FF0000"/>
                </a:solidFill>
              </a:rPr>
              <a:t>. </a:t>
            </a:r>
            <a:br>
              <a:rPr lang="de-DE" dirty="0">
                <a:solidFill>
                  <a:srgbClr val="FF0000"/>
                </a:solidFill>
              </a:rPr>
            </a:br>
            <a:r>
              <a:rPr lang="de-DE" dirty="0">
                <a:solidFill>
                  <a:srgbClr val="FF0000"/>
                </a:solidFill>
              </a:rPr>
              <a:t>(The </a:t>
            </a:r>
            <a:r>
              <a:rPr lang="de-DE" dirty="0" err="1">
                <a:solidFill>
                  <a:srgbClr val="FF0000"/>
                </a:solidFill>
              </a:rPr>
              <a:t>mouse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model</a:t>
            </a:r>
            <a:r>
              <a:rPr lang="de-DE" dirty="0">
                <a:solidFill>
                  <a:srgbClr val="FF0000"/>
                </a:solidFill>
              </a:rPr>
              <a:t> was C57BL/6 and </a:t>
            </a:r>
            <a:r>
              <a:rPr lang="de-DE" dirty="0" err="1">
                <a:solidFill>
                  <a:srgbClr val="FF0000"/>
                </a:solidFill>
              </a:rPr>
              <a:t>the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specific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microarray</a:t>
            </a:r>
            <a:r>
              <a:rPr lang="de-DE" dirty="0">
                <a:solidFill>
                  <a:srgbClr val="FF0000"/>
                </a:solidFill>
              </a:rPr>
              <a:t> was </a:t>
            </a:r>
            <a:r>
              <a:rPr lang="de-DE" dirty="0" err="1">
                <a:solidFill>
                  <a:srgbClr val="FF0000"/>
                </a:solidFill>
              </a:rPr>
              <a:t>Affymetrix</a:t>
            </a:r>
            <a:r>
              <a:rPr lang="de-DE" dirty="0">
                <a:solidFill>
                  <a:srgbClr val="FF0000"/>
                </a:solidFill>
              </a:rPr>
              <a:t> Mouse Genome 430 2.0 Array)</a:t>
            </a:r>
            <a:br>
              <a:rPr lang="de-DE" dirty="0">
                <a:solidFill>
                  <a:srgbClr val="FF0000"/>
                </a:solidFill>
              </a:rPr>
            </a:br>
            <a:r>
              <a:rPr lang="de-DE" dirty="0">
                <a:solidFill>
                  <a:srgbClr val="FF0000"/>
                </a:solidFill>
              </a:rPr>
              <a:t>(</a:t>
            </a:r>
            <a:r>
              <a:rPr lang="de-DE" dirty="0" err="1">
                <a:solidFill>
                  <a:srgbClr val="FF0000"/>
                </a:solidFill>
              </a:rPr>
              <a:t>For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each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stage</a:t>
            </a:r>
            <a:r>
              <a:rPr lang="de-DE" dirty="0">
                <a:solidFill>
                  <a:srgbClr val="FF0000"/>
                </a:solidFill>
              </a:rPr>
              <a:t> 2 </a:t>
            </a:r>
            <a:r>
              <a:rPr lang="de-DE" dirty="0" err="1">
                <a:solidFill>
                  <a:srgbClr val="FF0000"/>
                </a:solidFill>
              </a:rPr>
              <a:t>or</a:t>
            </a:r>
            <a:r>
              <a:rPr lang="de-DE" dirty="0">
                <a:solidFill>
                  <a:srgbClr val="FF0000"/>
                </a:solidFill>
              </a:rPr>
              <a:t> 3 </a:t>
            </a:r>
            <a:r>
              <a:rPr lang="de-DE" dirty="0" err="1">
                <a:solidFill>
                  <a:srgbClr val="FF0000"/>
                </a:solidFill>
              </a:rPr>
              <a:t>embryos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were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extracted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for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biological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replication</a:t>
            </a:r>
            <a:r>
              <a:rPr lang="de-DE" dirty="0">
                <a:solidFill>
                  <a:srgbClr val="FF0000"/>
                </a:solidFill>
              </a:rPr>
              <a:t>)</a:t>
            </a:r>
            <a:br>
              <a:rPr lang="de-DE" dirty="0">
                <a:solidFill>
                  <a:srgbClr val="FF0000"/>
                </a:solidFill>
              </a:rPr>
            </a:br>
            <a:endParaRPr lang="de-DE" dirty="0">
              <a:solidFill>
                <a:srgbClr val="FF0000"/>
              </a:solidFill>
            </a:endParaRPr>
          </a:p>
          <a:p>
            <a:endParaRPr lang="de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43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Lydia</a:t>
            </a:r>
          </a:p>
        </p:txBody>
      </p:sp>
    </p:spTree>
    <p:extLst>
      <p:ext uri="{BB962C8B-B14F-4D97-AF65-F5344CB8AC3E}">
        <p14:creationId xmlns:p14="http://schemas.microsoft.com/office/powerpoint/2010/main" val="3381985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12" name="Autor:in und Datum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13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Aufstellung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6" name="Fakte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Fakten</a:t>
            </a:r>
          </a:p>
        </p:txBody>
      </p:sp>
      <p:sp>
        <p:nvSpPr>
          <p:cNvPr id="10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Quellenangab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4224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Quellenangabe</a:t>
            </a:r>
          </a:p>
        </p:txBody>
      </p:sp>
      <p:sp>
        <p:nvSpPr>
          <p:cNvPr id="11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„Bemerkenswert“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Zwei Quallen vor rosafarbenem Hintergrund"/>
          <p:cNvSpPr>
            <a:spLocks noGrp="1"/>
          </p:cNvSpPr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4" name="Zwei sich berührende Quallen vor dunkelblauem Hintergrund"/>
          <p:cNvSpPr>
            <a:spLocks noGrp="1"/>
          </p:cNvSpPr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Zwei Quallen vor blauem Hintergrund"/>
          <p:cNvSpPr>
            <a:spLocks noGrp="1"/>
          </p:cNvSpPr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or:in und Datum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23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>
                <a:solidFill>
                  <a:srgbClr val="FFFFFF"/>
                </a:soli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2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Zwei Quallen vor blauem Hintergrund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3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Folien-Untertitel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43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44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61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6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el des Abschnitts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Titel des Abschnitts</a:t>
            </a:r>
          </a:p>
        </p:txBody>
      </p:sp>
      <p:sp>
        <p:nvSpPr>
          <p:cNvPr id="7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79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8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genda-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Agenda-Titel</a:t>
            </a:r>
          </a:p>
        </p:txBody>
      </p:sp>
      <p:sp>
        <p:nvSpPr>
          <p:cNvPr id="88" name="Agenda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Agenda-Untertitel</a:t>
            </a:r>
          </a:p>
        </p:txBody>
      </p:sp>
      <p:sp>
        <p:nvSpPr>
          <p:cNvPr id="89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Agendathemen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>
            <a:spLocks noGrp="1"/>
          </p:cNvSpPr>
          <p:nvPr>
            <p:ph type="title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Folientitel</a:t>
            </a:r>
          </a:p>
        </p:txBody>
      </p:sp>
      <p:sp>
        <p:nvSpPr>
          <p:cNvPr id="3" name="Textebene 1…"/>
          <p:cNvSpPr txBox="1">
            <a:spLocks noGrp="1"/>
          </p:cNvSpPr>
          <p:nvPr>
            <p:ph type="body" idx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1.png"/><Relationship Id="rId7" Type="http://schemas.openxmlformats.org/officeDocument/2006/relationships/image" Target="../media/image20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1.xml"/><Relationship Id="rId11" Type="http://schemas.openxmlformats.org/officeDocument/2006/relationships/image" Target="../media/image8.png"/><Relationship Id="rId5" Type="http://schemas.openxmlformats.org/officeDocument/2006/relationships/image" Target="../media/image6.png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7B4E4"/>
            </a:gs>
            <a:gs pos="44712">
              <a:srgbClr val="ABDAF2"/>
            </a:gs>
            <a:gs pos="100000">
              <a:srgbClr val="FFFFFF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roject Proposal"/>
          <p:cNvSpPr txBox="1">
            <a:spLocks noGrp="1"/>
          </p:cNvSpPr>
          <p:nvPr>
            <p:ph type="title"/>
          </p:nvPr>
        </p:nvSpPr>
        <p:spPr>
          <a:xfrm>
            <a:off x="1270000" y="1383226"/>
            <a:ext cx="10131215" cy="2013456"/>
          </a:xfrm>
          <a:prstGeom prst="rect">
            <a:avLst/>
          </a:prstGeom>
        </p:spPr>
        <p:txBody>
          <a:bodyPr/>
          <a:lstStyle>
            <a:lvl1pPr defTabSz="2121354">
              <a:lnSpc>
                <a:spcPct val="90000"/>
              </a:lnSpc>
              <a:defRPr sz="10962" spc="-32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rPr dirty="0"/>
              <a:t>Project Proposal</a:t>
            </a:r>
          </a:p>
        </p:txBody>
      </p:sp>
      <p:sp>
        <p:nvSpPr>
          <p:cNvPr id="151" name="TRAs expression in Human Embryo Cells"/>
          <p:cNvSpPr txBox="1">
            <a:spLocks noGrp="1"/>
          </p:cNvSpPr>
          <p:nvPr>
            <p:ph type="body" sz="quarter" idx="1"/>
          </p:nvPr>
        </p:nvSpPr>
        <p:spPr>
          <a:xfrm>
            <a:off x="1270000" y="4267200"/>
            <a:ext cx="9652000" cy="2727513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rPr lang="de-DE" dirty="0" err="1"/>
              <a:t>Tissue</a:t>
            </a:r>
            <a:r>
              <a:rPr lang="de-DE" dirty="0"/>
              <a:t> </a:t>
            </a:r>
            <a:r>
              <a:rPr lang="de-DE" dirty="0" err="1"/>
              <a:t>restricted</a:t>
            </a:r>
            <a:r>
              <a:rPr lang="de-DE" dirty="0"/>
              <a:t> antigenes (TRAs) </a:t>
            </a:r>
            <a:r>
              <a:rPr dirty="0"/>
              <a:t>in </a:t>
            </a:r>
            <a:r>
              <a:rPr lang="de-DE" dirty="0" err="1"/>
              <a:t>embryonic</a:t>
            </a:r>
            <a:r>
              <a:rPr lang="de-DE" dirty="0"/>
              <a:t> </a:t>
            </a:r>
            <a:r>
              <a:rPr lang="de-DE" dirty="0" err="1"/>
              <a:t>mouse</a:t>
            </a:r>
            <a:r>
              <a:rPr dirty="0"/>
              <a:t> </a:t>
            </a:r>
            <a:r>
              <a:rPr lang="de-DE" dirty="0" err="1"/>
              <a:t>development</a:t>
            </a:r>
            <a:endParaRPr dirty="0"/>
          </a:p>
        </p:txBody>
      </p:sp>
      <p:sp>
        <p:nvSpPr>
          <p:cNvPr id="152" name="Alina Aksianova, Letizia Holube, Nina Bank, Lydia Steiner"/>
          <p:cNvSpPr txBox="1">
            <a:spLocks noGrp="1"/>
          </p:cNvSpPr>
          <p:nvPr>
            <p:ph type="body" idx="21"/>
          </p:nvPr>
        </p:nvSpPr>
        <p:spPr>
          <a:xfrm>
            <a:off x="1270000" y="11991465"/>
            <a:ext cx="9652000" cy="1016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437514">
              <a:defRPr sz="2862"/>
            </a:lvl1pPr>
          </a:lstStyle>
          <a:p>
            <a:r>
              <a:rPr dirty="0"/>
              <a:t>Alina </a:t>
            </a:r>
            <a:r>
              <a:rPr dirty="0" err="1"/>
              <a:t>Aksianova</a:t>
            </a:r>
            <a:r>
              <a:t>, Letizia Holube, Nina Bank, Lydia Steiner </a:t>
            </a:r>
          </a:p>
        </p:txBody>
      </p:sp>
      <p:sp>
        <p:nvSpPr>
          <p:cNvPr id="153" name="Data Statistics SS 2022…"/>
          <p:cNvSpPr txBox="1"/>
          <p:nvPr/>
        </p:nvSpPr>
        <p:spPr>
          <a:xfrm>
            <a:off x="13349943" y="2556852"/>
            <a:ext cx="10395475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Statistics SS 2022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Supervisor: Dr. Dinkelacker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Tutor: Ian </a:t>
            </a:r>
            <a:r>
              <a:rPr lang="de-DE"/>
              <a:t>Dirk Fichtner</a:t>
            </a: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arly organ development in ? embry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/>
              <a:t>Quality Control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505056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DEB520-99F5-5E7D-80B2-33F35126D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- Single Chip Control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D57ECA-F172-CA0D-C83B-E7FE1DE71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124" y="2681536"/>
            <a:ext cx="10561959" cy="1056195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D6E9F4A-BDA4-0B80-2856-BE2EB9F538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24" y="2681536"/>
            <a:ext cx="10561959" cy="10561959"/>
          </a:xfrm>
          <a:prstGeom prst="rect">
            <a:avLst/>
          </a:prstGeom>
        </p:spPr>
      </p:pic>
      <p:sp>
        <p:nvSpPr>
          <p:cNvPr id="9" name="Rahmen 8">
            <a:extLst>
              <a:ext uri="{FF2B5EF4-FFF2-40B4-BE49-F238E27FC236}">
                <a16:creationId xmlns:a16="http://schemas.microsoft.com/office/drawing/2014/main" id="{80BC68D8-C67A-0CA4-C8BC-49935A832DE1}"/>
              </a:ext>
            </a:extLst>
          </p:cNvPr>
          <p:cNvSpPr/>
          <p:nvPr/>
        </p:nvSpPr>
        <p:spPr>
          <a:xfrm>
            <a:off x="5855296" y="6833029"/>
            <a:ext cx="1152128" cy="57479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10" name="Rahmen 9">
            <a:extLst>
              <a:ext uri="{FF2B5EF4-FFF2-40B4-BE49-F238E27FC236}">
                <a16:creationId xmlns:a16="http://schemas.microsoft.com/office/drawing/2014/main" id="{801DCF53-B936-379A-79D2-FF846790EE36}"/>
              </a:ext>
            </a:extLst>
          </p:cNvPr>
          <p:cNvSpPr/>
          <p:nvPr/>
        </p:nvSpPr>
        <p:spPr>
          <a:xfrm>
            <a:off x="16728504" y="6758118"/>
            <a:ext cx="1152128" cy="57479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269730039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F7D134-FA56-D43C-94B8-0B5A4A96D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- Normalization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4132AB7-4930-3D94-7EA7-C31A9AFCB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5418" y="2308805"/>
            <a:ext cx="21844000" cy="907877"/>
          </a:xfrm>
        </p:spPr>
        <p:txBody>
          <a:bodyPr/>
          <a:lstStyle/>
          <a:p>
            <a:r>
              <a:rPr lang="de-DE"/>
              <a:t>Via vsnrma: Variance stabilization and calibration for microarray data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CD8EE93-4D23-DCF4-5D3B-776050842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52" y="3401616"/>
            <a:ext cx="10244982" cy="1024498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01A40F5-07E0-B198-28EF-A66DFC85CF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3987" y="3294330"/>
            <a:ext cx="10519220" cy="1042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5307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13AF81-7474-4067-02C7-3C9CEB5D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QC – RNA Degradation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2AA2995-E2D2-5108-21BD-C6F28A509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8884" y="2405581"/>
            <a:ext cx="10561960" cy="1056196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17A0EA2-170B-BE18-925D-8748F767F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2405581"/>
            <a:ext cx="10561960" cy="1056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89167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7F088-94ED-336D-A242-801B0484D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– Scatter Plot</a:t>
            </a:r>
          </a:p>
        </p:txBody>
      </p:sp>
      <p:graphicFrame>
        <p:nvGraphicFramePr>
          <p:cNvPr id="5" name="Tabelle 5">
            <a:extLst>
              <a:ext uri="{FF2B5EF4-FFF2-40B4-BE49-F238E27FC236}">
                <a16:creationId xmlns:a16="http://schemas.microsoft.com/office/drawing/2014/main" id="{1CEA5E23-02F3-0030-97E2-74B4D753C4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29330"/>
              </p:ext>
            </p:extLst>
          </p:nvPr>
        </p:nvGraphicFramePr>
        <p:xfrm>
          <a:off x="207822" y="5295352"/>
          <a:ext cx="3793208" cy="51306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96604">
                  <a:extLst>
                    <a:ext uri="{9D8B030D-6E8A-4147-A177-3AD203B41FA5}">
                      <a16:colId xmlns:a16="http://schemas.microsoft.com/office/drawing/2014/main" val="1196822703"/>
                    </a:ext>
                  </a:extLst>
                </a:gridCol>
                <a:gridCol w="1896604">
                  <a:extLst>
                    <a:ext uri="{9D8B030D-6E8A-4147-A177-3AD203B41FA5}">
                      <a16:colId xmlns:a16="http://schemas.microsoft.com/office/drawing/2014/main" val="3844591797"/>
                    </a:ext>
                  </a:extLst>
                </a:gridCol>
              </a:tblGrid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901436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43035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4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8848043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609797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24639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303616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861021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189647"/>
                  </a:ext>
                </a:extLst>
              </a:tr>
            </a:tbl>
          </a:graphicData>
        </a:graphic>
      </p:graphicFrame>
      <p:pic>
        <p:nvPicPr>
          <p:cNvPr id="7" name="Grafik 6">
            <a:extLst>
              <a:ext uri="{FF2B5EF4-FFF2-40B4-BE49-F238E27FC236}">
                <a16:creationId xmlns:a16="http://schemas.microsoft.com/office/drawing/2014/main" id="{21FD829C-9D9C-3FE9-7366-F61CC0DFC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136" y="3108140"/>
            <a:ext cx="9505056" cy="950505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804EB6D-0AF1-85B0-3D7E-1A1A2AA61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4298" y="3108140"/>
            <a:ext cx="9505056" cy="950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9371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arly organ development in ? embry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Exporatory</a:t>
            </a:r>
            <a:r>
              <a:rPr lang="de-DE" dirty="0"/>
              <a:t> Data Analysis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505056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Histogramme</a:t>
            </a:r>
            <a:endParaRPr lang="en-US" dirty="0"/>
          </a:p>
          <a:p>
            <a:r>
              <a:rPr lang="en-US" dirty="0"/>
              <a:t>Density plots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38330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arly organ development in ? embry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/>
              <a:t>Hypothesis </a:t>
            </a:r>
            <a:r>
              <a:rPr lang="de-DE" dirty="0" err="1"/>
              <a:t>and</a:t>
            </a:r>
            <a:r>
              <a:rPr lang="de-DE" dirty="0"/>
              <a:t> Milestones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416965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main ambition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Hauptziel</a:t>
            </a:r>
            <a:r>
              <a:rPr lang="en-US" dirty="0"/>
              <a:t>: </a:t>
            </a:r>
            <a:r>
              <a:rPr lang="en-US" dirty="0" err="1"/>
              <a:t>Analyse</a:t>
            </a:r>
            <a:r>
              <a:rPr lang="en-US" dirty="0"/>
              <a:t> the differential expression levels of TRAs change over time of mouse embryogenesis</a:t>
            </a:r>
          </a:p>
          <a:p>
            <a:r>
              <a:rPr lang="en-US" dirty="0"/>
              <a:t>Netter </a:t>
            </a:r>
            <a:r>
              <a:rPr lang="en-US" dirty="0" err="1"/>
              <a:t>Zusatz</a:t>
            </a:r>
            <a:r>
              <a:rPr lang="en-US" dirty="0"/>
              <a:t>: If we find significant changes in the expression of TRA =&gt; </a:t>
            </a:r>
            <a:r>
              <a:rPr lang="en-US" dirty="0" err="1"/>
              <a:t>Analyse</a:t>
            </a:r>
            <a:r>
              <a:rPr lang="en-US" dirty="0"/>
              <a:t> in which stadium which organs develops</a:t>
            </a:r>
          </a:p>
          <a:p>
            <a:r>
              <a:rPr lang="en-US" dirty="0" err="1"/>
              <a:t>Zweites</a:t>
            </a:r>
            <a:r>
              <a:rPr lang="en-US" dirty="0"/>
              <a:t>: Whether there is a correlation with Chemokines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89310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61681042-294A-26C7-D153-300ACDAB4390}"/>
              </a:ext>
            </a:extLst>
          </p:cNvPr>
          <p:cNvSpPr/>
          <p:nvPr/>
        </p:nvSpPr>
        <p:spPr>
          <a:xfrm>
            <a:off x="0" y="9120861"/>
            <a:ext cx="24505368" cy="2293752"/>
          </a:xfrm>
          <a:prstGeom prst="roundRect">
            <a:avLst/>
          </a:prstGeom>
          <a:solidFill>
            <a:srgbClr val="F57F67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Chemokines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C07B862-1F55-05CC-CA27-8639DE73A18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21674667" y="13068626"/>
            <a:ext cx="1520201" cy="421422"/>
          </a:xfrm>
        </p:spPr>
        <p:txBody>
          <a:bodyPr/>
          <a:lstStyle/>
          <a:p>
            <a:fld id="{86CB4B4D-7CA3-9044-876B-883B54F8677D}" type="slidenum">
              <a:rPr lang="de-DE" smtClean="0"/>
              <a:t>19</a:t>
            </a:fld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4EEB8F1-1AF4-4466-8589-0E11CD254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2879" y="2200905"/>
            <a:ext cx="18435897" cy="5529729"/>
          </a:xfrm>
          <a:prstGeom prst="rect">
            <a:avLst/>
          </a:prstGeom>
        </p:spPr>
      </p:pic>
      <p:sp>
        <p:nvSpPr>
          <p:cNvPr id="35" name="Ellipse 34">
            <a:extLst>
              <a:ext uri="{FF2B5EF4-FFF2-40B4-BE49-F238E27FC236}">
                <a16:creationId xmlns:a16="http://schemas.microsoft.com/office/drawing/2014/main" id="{46E88789-A1CB-DE96-05A7-67DFEC37A1BC}"/>
              </a:ext>
            </a:extLst>
          </p:cNvPr>
          <p:cNvSpPr/>
          <p:nvPr/>
        </p:nvSpPr>
        <p:spPr bwMode="auto">
          <a:xfrm flipV="1">
            <a:off x="747724" y="8247051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2BEC03BC-F842-89F6-B207-689AC357AA57}"/>
              </a:ext>
            </a:extLst>
          </p:cNvPr>
          <p:cNvSpPr/>
          <p:nvPr/>
        </p:nvSpPr>
        <p:spPr bwMode="auto">
          <a:xfrm flipV="1">
            <a:off x="3877166" y="8247050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37" name="Abgerundetes Rechteck 43">
            <a:extLst>
              <a:ext uri="{FF2B5EF4-FFF2-40B4-BE49-F238E27FC236}">
                <a16:creationId xmlns:a16="http://schemas.microsoft.com/office/drawing/2014/main" id="{C50E05ED-0028-4E25-AEC4-AACEAE010725}"/>
              </a:ext>
            </a:extLst>
          </p:cNvPr>
          <p:cNvSpPr/>
          <p:nvPr/>
        </p:nvSpPr>
        <p:spPr bwMode="auto">
          <a:xfrm flipV="1">
            <a:off x="2907678" y="8125834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38" name="Abgerundetes Rechteck 43">
            <a:extLst>
              <a:ext uri="{FF2B5EF4-FFF2-40B4-BE49-F238E27FC236}">
                <a16:creationId xmlns:a16="http://schemas.microsoft.com/office/drawing/2014/main" id="{311B1E19-8C4C-B8C9-8C9B-4FF82AEC78B4}"/>
              </a:ext>
            </a:extLst>
          </p:cNvPr>
          <p:cNvSpPr/>
          <p:nvPr/>
        </p:nvSpPr>
        <p:spPr bwMode="auto">
          <a:xfrm flipV="1">
            <a:off x="-119678" y="8125834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364E14E0-06E6-7D97-5469-1811D473EDF7}"/>
              </a:ext>
            </a:extLst>
          </p:cNvPr>
          <p:cNvSpPr/>
          <p:nvPr/>
        </p:nvSpPr>
        <p:spPr bwMode="auto">
          <a:xfrm flipV="1">
            <a:off x="6802436" y="8247051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031F5C14-EE92-26AB-C28F-322C4D961222}"/>
              </a:ext>
            </a:extLst>
          </p:cNvPr>
          <p:cNvSpPr/>
          <p:nvPr/>
        </p:nvSpPr>
        <p:spPr bwMode="auto">
          <a:xfrm flipV="1">
            <a:off x="9931878" y="8247050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41" name="Abgerundetes Rechteck 43">
            <a:extLst>
              <a:ext uri="{FF2B5EF4-FFF2-40B4-BE49-F238E27FC236}">
                <a16:creationId xmlns:a16="http://schemas.microsoft.com/office/drawing/2014/main" id="{DC699AC2-0A9E-B997-6DF7-273B2B6BCDC0}"/>
              </a:ext>
            </a:extLst>
          </p:cNvPr>
          <p:cNvSpPr/>
          <p:nvPr/>
        </p:nvSpPr>
        <p:spPr bwMode="auto">
          <a:xfrm flipV="1">
            <a:off x="8962390" y="8125834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42" name="Abgerundetes Rechteck 43">
            <a:extLst>
              <a:ext uri="{FF2B5EF4-FFF2-40B4-BE49-F238E27FC236}">
                <a16:creationId xmlns:a16="http://schemas.microsoft.com/office/drawing/2014/main" id="{F9B7141A-54C7-1E87-0EE6-1CC52F0939D0}"/>
              </a:ext>
            </a:extLst>
          </p:cNvPr>
          <p:cNvSpPr/>
          <p:nvPr/>
        </p:nvSpPr>
        <p:spPr bwMode="auto">
          <a:xfrm flipV="1">
            <a:off x="5935034" y="8125834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D9F5BE4F-DEF6-83FE-3810-68D3D59B7495}"/>
              </a:ext>
            </a:extLst>
          </p:cNvPr>
          <p:cNvSpPr/>
          <p:nvPr/>
        </p:nvSpPr>
        <p:spPr bwMode="auto">
          <a:xfrm flipV="1">
            <a:off x="12857148" y="8247051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D847EFFA-B66D-32EC-FC34-CB7AB14B2CB9}"/>
              </a:ext>
            </a:extLst>
          </p:cNvPr>
          <p:cNvSpPr/>
          <p:nvPr/>
        </p:nvSpPr>
        <p:spPr bwMode="auto">
          <a:xfrm flipV="1">
            <a:off x="15986590" y="8247050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45" name="Abgerundetes Rechteck 43">
            <a:extLst>
              <a:ext uri="{FF2B5EF4-FFF2-40B4-BE49-F238E27FC236}">
                <a16:creationId xmlns:a16="http://schemas.microsoft.com/office/drawing/2014/main" id="{AFEF41F3-3AE9-4437-CD98-0685E520591B}"/>
              </a:ext>
            </a:extLst>
          </p:cNvPr>
          <p:cNvSpPr/>
          <p:nvPr/>
        </p:nvSpPr>
        <p:spPr bwMode="auto">
          <a:xfrm flipV="1">
            <a:off x="15017102" y="8125834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46" name="Abgerundetes Rechteck 43">
            <a:extLst>
              <a:ext uri="{FF2B5EF4-FFF2-40B4-BE49-F238E27FC236}">
                <a16:creationId xmlns:a16="http://schemas.microsoft.com/office/drawing/2014/main" id="{11ED9D9D-6ABA-7EAB-4C99-50ED8730599E}"/>
              </a:ext>
            </a:extLst>
          </p:cNvPr>
          <p:cNvSpPr/>
          <p:nvPr/>
        </p:nvSpPr>
        <p:spPr bwMode="auto">
          <a:xfrm flipV="1">
            <a:off x="11989746" y="8125834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59" name="Ellipse 58">
            <a:extLst>
              <a:ext uri="{FF2B5EF4-FFF2-40B4-BE49-F238E27FC236}">
                <a16:creationId xmlns:a16="http://schemas.microsoft.com/office/drawing/2014/main" id="{936E97EA-7D3B-AE11-89A5-3B007F10035B}"/>
              </a:ext>
            </a:extLst>
          </p:cNvPr>
          <p:cNvSpPr/>
          <p:nvPr/>
        </p:nvSpPr>
        <p:spPr bwMode="auto">
          <a:xfrm flipV="1">
            <a:off x="18911860" y="8247051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9EE8F225-78AC-EFA2-37CC-3E1D6A11B9C9}"/>
              </a:ext>
            </a:extLst>
          </p:cNvPr>
          <p:cNvSpPr/>
          <p:nvPr/>
        </p:nvSpPr>
        <p:spPr bwMode="auto">
          <a:xfrm flipV="1">
            <a:off x="22041302" y="8247050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61" name="Abgerundetes Rechteck 43">
            <a:extLst>
              <a:ext uri="{FF2B5EF4-FFF2-40B4-BE49-F238E27FC236}">
                <a16:creationId xmlns:a16="http://schemas.microsoft.com/office/drawing/2014/main" id="{05A6B067-62E7-6C3A-EB35-CF7F7B4DDD86}"/>
              </a:ext>
            </a:extLst>
          </p:cNvPr>
          <p:cNvSpPr/>
          <p:nvPr/>
        </p:nvSpPr>
        <p:spPr bwMode="auto">
          <a:xfrm flipV="1">
            <a:off x="21071814" y="8125833"/>
            <a:ext cx="3529900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62" name="Abgerundetes Rechteck 43">
            <a:extLst>
              <a:ext uri="{FF2B5EF4-FFF2-40B4-BE49-F238E27FC236}">
                <a16:creationId xmlns:a16="http://schemas.microsoft.com/office/drawing/2014/main" id="{AFB519C6-1A01-180A-F17E-83AA56286E7B}"/>
              </a:ext>
            </a:extLst>
          </p:cNvPr>
          <p:cNvSpPr/>
          <p:nvPr/>
        </p:nvSpPr>
        <p:spPr bwMode="auto">
          <a:xfrm flipV="1">
            <a:off x="18044458" y="8125834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63" name="Ellipse 62">
            <a:extLst>
              <a:ext uri="{FF2B5EF4-FFF2-40B4-BE49-F238E27FC236}">
                <a16:creationId xmlns:a16="http://schemas.microsoft.com/office/drawing/2014/main" id="{8703E57E-800B-7E55-ABF6-63FA6FF83721}"/>
              </a:ext>
            </a:extLst>
          </p:cNvPr>
          <p:cNvSpPr/>
          <p:nvPr/>
        </p:nvSpPr>
        <p:spPr bwMode="auto">
          <a:xfrm flipV="1">
            <a:off x="747724" y="11535832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64" name="Ellipse 63">
            <a:extLst>
              <a:ext uri="{FF2B5EF4-FFF2-40B4-BE49-F238E27FC236}">
                <a16:creationId xmlns:a16="http://schemas.microsoft.com/office/drawing/2014/main" id="{D46EBC8A-DDC8-38AF-61FA-64A598A354B3}"/>
              </a:ext>
            </a:extLst>
          </p:cNvPr>
          <p:cNvSpPr/>
          <p:nvPr/>
        </p:nvSpPr>
        <p:spPr bwMode="auto">
          <a:xfrm flipV="1">
            <a:off x="3877166" y="11535831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65" name="Abgerundetes Rechteck 43">
            <a:extLst>
              <a:ext uri="{FF2B5EF4-FFF2-40B4-BE49-F238E27FC236}">
                <a16:creationId xmlns:a16="http://schemas.microsoft.com/office/drawing/2014/main" id="{B8FB381B-7DAD-9744-AB96-42256835579A}"/>
              </a:ext>
            </a:extLst>
          </p:cNvPr>
          <p:cNvSpPr/>
          <p:nvPr/>
        </p:nvSpPr>
        <p:spPr bwMode="auto">
          <a:xfrm flipV="1">
            <a:off x="2907678" y="11414615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66" name="Abgerundetes Rechteck 43">
            <a:extLst>
              <a:ext uri="{FF2B5EF4-FFF2-40B4-BE49-F238E27FC236}">
                <a16:creationId xmlns:a16="http://schemas.microsoft.com/office/drawing/2014/main" id="{A7242B4B-FBA3-0A26-C3FC-F58B8F28D003}"/>
              </a:ext>
            </a:extLst>
          </p:cNvPr>
          <p:cNvSpPr/>
          <p:nvPr/>
        </p:nvSpPr>
        <p:spPr bwMode="auto">
          <a:xfrm flipV="1">
            <a:off x="-119678" y="11414615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67" name="Ellipse 66">
            <a:extLst>
              <a:ext uri="{FF2B5EF4-FFF2-40B4-BE49-F238E27FC236}">
                <a16:creationId xmlns:a16="http://schemas.microsoft.com/office/drawing/2014/main" id="{30E7408A-815B-4E81-7FE1-C97BA4911B12}"/>
              </a:ext>
            </a:extLst>
          </p:cNvPr>
          <p:cNvSpPr/>
          <p:nvPr/>
        </p:nvSpPr>
        <p:spPr bwMode="auto">
          <a:xfrm flipV="1">
            <a:off x="6802436" y="11535832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68" name="Ellipse 67">
            <a:extLst>
              <a:ext uri="{FF2B5EF4-FFF2-40B4-BE49-F238E27FC236}">
                <a16:creationId xmlns:a16="http://schemas.microsoft.com/office/drawing/2014/main" id="{2146A158-9376-7ED7-A659-A25B5FC5FAEC}"/>
              </a:ext>
            </a:extLst>
          </p:cNvPr>
          <p:cNvSpPr/>
          <p:nvPr/>
        </p:nvSpPr>
        <p:spPr bwMode="auto">
          <a:xfrm flipV="1">
            <a:off x="9931878" y="11535831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69" name="Abgerundetes Rechteck 43">
            <a:extLst>
              <a:ext uri="{FF2B5EF4-FFF2-40B4-BE49-F238E27FC236}">
                <a16:creationId xmlns:a16="http://schemas.microsoft.com/office/drawing/2014/main" id="{2C8F80A1-871F-2BF1-5401-76E21890B000}"/>
              </a:ext>
            </a:extLst>
          </p:cNvPr>
          <p:cNvSpPr/>
          <p:nvPr/>
        </p:nvSpPr>
        <p:spPr bwMode="auto">
          <a:xfrm flipV="1">
            <a:off x="8962390" y="11414615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70" name="Abgerundetes Rechteck 43">
            <a:extLst>
              <a:ext uri="{FF2B5EF4-FFF2-40B4-BE49-F238E27FC236}">
                <a16:creationId xmlns:a16="http://schemas.microsoft.com/office/drawing/2014/main" id="{EC9FEF47-AA70-33EF-6F61-12D3DD2F8275}"/>
              </a:ext>
            </a:extLst>
          </p:cNvPr>
          <p:cNvSpPr/>
          <p:nvPr/>
        </p:nvSpPr>
        <p:spPr bwMode="auto">
          <a:xfrm flipV="1">
            <a:off x="5935034" y="11414615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71" name="Ellipse 70">
            <a:extLst>
              <a:ext uri="{FF2B5EF4-FFF2-40B4-BE49-F238E27FC236}">
                <a16:creationId xmlns:a16="http://schemas.microsoft.com/office/drawing/2014/main" id="{FD4282DB-F036-4064-A327-A20950931E97}"/>
              </a:ext>
            </a:extLst>
          </p:cNvPr>
          <p:cNvSpPr/>
          <p:nvPr/>
        </p:nvSpPr>
        <p:spPr bwMode="auto">
          <a:xfrm flipV="1">
            <a:off x="12857148" y="11535832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72" name="Ellipse 71">
            <a:extLst>
              <a:ext uri="{FF2B5EF4-FFF2-40B4-BE49-F238E27FC236}">
                <a16:creationId xmlns:a16="http://schemas.microsoft.com/office/drawing/2014/main" id="{3CB86181-3DBE-0D5D-356C-4F63B436AE69}"/>
              </a:ext>
            </a:extLst>
          </p:cNvPr>
          <p:cNvSpPr/>
          <p:nvPr/>
        </p:nvSpPr>
        <p:spPr bwMode="auto">
          <a:xfrm flipV="1">
            <a:off x="15986590" y="11535831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73" name="Abgerundetes Rechteck 43">
            <a:extLst>
              <a:ext uri="{FF2B5EF4-FFF2-40B4-BE49-F238E27FC236}">
                <a16:creationId xmlns:a16="http://schemas.microsoft.com/office/drawing/2014/main" id="{5A27FD85-09EE-40D9-9E1D-D3A658007D54}"/>
              </a:ext>
            </a:extLst>
          </p:cNvPr>
          <p:cNvSpPr/>
          <p:nvPr/>
        </p:nvSpPr>
        <p:spPr bwMode="auto">
          <a:xfrm flipV="1">
            <a:off x="15017102" y="11414615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74" name="Abgerundetes Rechteck 43">
            <a:extLst>
              <a:ext uri="{FF2B5EF4-FFF2-40B4-BE49-F238E27FC236}">
                <a16:creationId xmlns:a16="http://schemas.microsoft.com/office/drawing/2014/main" id="{B8ACAF7E-F3DB-6BD4-1EAE-5813C8D54450}"/>
              </a:ext>
            </a:extLst>
          </p:cNvPr>
          <p:cNvSpPr/>
          <p:nvPr/>
        </p:nvSpPr>
        <p:spPr bwMode="auto">
          <a:xfrm flipV="1">
            <a:off x="11989746" y="11414615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75" name="Ellipse 74">
            <a:extLst>
              <a:ext uri="{FF2B5EF4-FFF2-40B4-BE49-F238E27FC236}">
                <a16:creationId xmlns:a16="http://schemas.microsoft.com/office/drawing/2014/main" id="{E925A505-5FA8-D4DA-4D12-AD9473BB2DB7}"/>
              </a:ext>
            </a:extLst>
          </p:cNvPr>
          <p:cNvSpPr/>
          <p:nvPr/>
        </p:nvSpPr>
        <p:spPr bwMode="auto">
          <a:xfrm flipV="1">
            <a:off x="18911860" y="11535832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76" name="Ellipse 75">
            <a:extLst>
              <a:ext uri="{FF2B5EF4-FFF2-40B4-BE49-F238E27FC236}">
                <a16:creationId xmlns:a16="http://schemas.microsoft.com/office/drawing/2014/main" id="{185EEE74-E871-6439-AF8F-C40CF57915C2}"/>
              </a:ext>
            </a:extLst>
          </p:cNvPr>
          <p:cNvSpPr/>
          <p:nvPr/>
        </p:nvSpPr>
        <p:spPr bwMode="auto">
          <a:xfrm flipV="1">
            <a:off x="22041302" y="11535831"/>
            <a:ext cx="1513680" cy="683156"/>
          </a:xfrm>
          <a:prstGeom prst="ellipse">
            <a:avLst/>
          </a:prstGeom>
          <a:solidFill>
            <a:srgbClr val="FEF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77" name="Abgerundetes Rechteck 43">
            <a:extLst>
              <a:ext uri="{FF2B5EF4-FFF2-40B4-BE49-F238E27FC236}">
                <a16:creationId xmlns:a16="http://schemas.microsoft.com/office/drawing/2014/main" id="{B49F20B6-71C1-917D-E1BB-AC098084A304}"/>
              </a:ext>
            </a:extLst>
          </p:cNvPr>
          <p:cNvSpPr/>
          <p:nvPr/>
        </p:nvSpPr>
        <p:spPr bwMode="auto">
          <a:xfrm flipV="1">
            <a:off x="21071814" y="11414614"/>
            <a:ext cx="3529900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78" name="Abgerundetes Rechteck 43">
            <a:extLst>
              <a:ext uri="{FF2B5EF4-FFF2-40B4-BE49-F238E27FC236}">
                <a16:creationId xmlns:a16="http://schemas.microsoft.com/office/drawing/2014/main" id="{DD2C68D1-EA07-C3E3-F390-1800F44C6383}"/>
              </a:ext>
            </a:extLst>
          </p:cNvPr>
          <p:cNvSpPr/>
          <p:nvPr/>
        </p:nvSpPr>
        <p:spPr bwMode="auto">
          <a:xfrm flipV="1">
            <a:off x="18044458" y="11414615"/>
            <a:ext cx="3027356" cy="1030423"/>
          </a:xfrm>
          <a:prstGeom prst="roundRect">
            <a:avLst>
              <a:gd name="adj" fmla="val 50000"/>
            </a:avLst>
          </a:prstGeom>
          <a:solidFill>
            <a:srgbClr val="C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</a:endParaRPr>
          </a:p>
        </p:txBody>
      </p:sp>
      <p:sp>
        <p:nvSpPr>
          <p:cNvPr id="79" name="Rechteck 78">
            <a:extLst>
              <a:ext uri="{FF2B5EF4-FFF2-40B4-BE49-F238E27FC236}">
                <a16:creationId xmlns:a16="http://schemas.microsoft.com/office/drawing/2014/main" id="{765C0DF6-0604-ED39-7A65-F8EFECFCC3EE}"/>
              </a:ext>
            </a:extLst>
          </p:cNvPr>
          <p:cNvSpPr/>
          <p:nvPr/>
        </p:nvSpPr>
        <p:spPr>
          <a:xfrm>
            <a:off x="0" y="12700000"/>
            <a:ext cx="24384000" cy="1435138"/>
          </a:xfrm>
          <a:prstGeom prst="rect">
            <a:avLst/>
          </a:prstGeom>
          <a:solidFill>
            <a:srgbClr val="62C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A360ACB5-B2E0-35E1-954A-F57B46DF7367}"/>
              </a:ext>
            </a:extLst>
          </p:cNvPr>
          <p:cNvSpPr/>
          <p:nvPr/>
        </p:nvSpPr>
        <p:spPr>
          <a:xfrm>
            <a:off x="4752989" y="9409791"/>
            <a:ext cx="1275713" cy="1296144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6671CD6-02F8-96C0-E55C-6AE5C8F675B1}"/>
              </a:ext>
            </a:extLst>
          </p:cNvPr>
          <p:cNvSpPr/>
          <p:nvPr/>
        </p:nvSpPr>
        <p:spPr>
          <a:xfrm>
            <a:off x="5294500" y="9662562"/>
            <a:ext cx="544188" cy="605175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>
            <a:extLst>
              <a:ext uri="{FF2B5EF4-FFF2-40B4-BE49-F238E27FC236}">
                <a16:creationId xmlns:a16="http://schemas.microsoft.com/office/drawing/2014/main" id="{FC6C8A37-C4B2-BBA0-A947-66AD76ECA88F}"/>
              </a:ext>
            </a:extLst>
          </p:cNvPr>
          <p:cNvSpPr/>
          <p:nvPr/>
        </p:nvSpPr>
        <p:spPr>
          <a:xfrm>
            <a:off x="6405916" y="9892421"/>
            <a:ext cx="1275713" cy="1296144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>
            <a:extLst>
              <a:ext uri="{FF2B5EF4-FFF2-40B4-BE49-F238E27FC236}">
                <a16:creationId xmlns:a16="http://schemas.microsoft.com/office/drawing/2014/main" id="{BF77CF5A-B969-27DA-A7D5-7674DF71FCEE}"/>
              </a:ext>
            </a:extLst>
          </p:cNvPr>
          <p:cNvSpPr/>
          <p:nvPr/>
        </p:nvSpPr>
        <p:spPr>
          <a:xfrm>
            <a:off x="6947427" y="10145192"/>
            <a:ext cx="544188" cy="605175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Ellipse 81">
            <a:extLst>
              <a:ext uri="{FF2B5EF4-FFF2-40B4-BE49-F238E27FC236}">
                <a16:creationId xmlns:a16="http://schemas.microsoft.com/office/drawing/2014/main" id="{ECA6EDD9-7AC0-CBF9-1ADA-2F7358608A6C}"/>
              </a:ext>
            </a:extLst>
          </p:cNvPr>
          <p:cNvSpPr/>
          <p:nvPr/>
        </p:nvSpPr>
        <p:spPr>
          <a:xfrm>
            <a:off x="8223140" y="9464135"/>
            <a:ext cx="1275713" cy="1296144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4DC4006A-FA66-F62A-3E76-44F790E9C83D}"/>
              </a:ext>
            </a:extLst>
          </p:cNvPr>
          <p:cNvSpPr/>
          <p:nvPr/>
        </p:nvSpPr>
        <p:spPr>
          <a:xfrm>
            <a:off x="8764651" y="9716906"/>
            <a:ext cx="544188" cy="605175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DE2847E6-0F40-DE8E-113B-FE1014496321}"/>
              </a:ext>
            </a:extLst>
          </p:cNvPr>
          <p:cNvSpPr/>
          <p:nvPr/>
        </p:nvSpPr>
        <p:spPr>
          <a:xfrm>
            <a:off x="7218182" y="9234664"/>
            <a:ext cx="1275713" cy="1296144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360E0B5A-9BC4-44A8-CBA3-2F01918B8EF6}"/>
              </a:ext>
            </a:extLst>
          </p:cNvPr>
          <p:cNvSpPr/>
          <p:nvPr/>
        </p:nvSpPr>
        <p:spPr>
          <a:xfrm>
            <a:off x="7759693" y="9487435"/>
            <a:ext cx="544188" cy="605175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>
            <a:extLst>
              <a:ext uri="{FF2B5EF4-FFF2-40B4-BE49-F238E27FC236}">
                <a16:creationId xmlns:a16="http://schemas.microsoft.com/office/drawing/2014/main" id="{41E92C87-C934-A4DF-FE82-A192D1007638}"/>
              </a:ext>
            </a:extLst>
          </p:cNvPr>
          <p:cNvSpPr/>
          <p:nvPr/>
        </p:nvSpPr>
        <p:spPr>
          <a:xfrm>
            <a:off x="7876678" y="10020964"/>
            <a:ext cx="1275713" cy="1296144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>
            <a:extLst>
              <a:ext uri="{FF2B5EF4-FFF2-40B4-BE49-F238E27FC236}">
                <a16:creationId xmlns:a16="http://schemas.microsoft.com/office/drawing/2014/main" id="{4832591D-7531-9507-6E5B-79E63506A7BD}"/>
              </a:ext>
            </a:extLst>
          </p:cNvPr>
          <p:cNvSpPr/>
          <p:nvPr/>
        </p:nvSpPr>
        <p:spPr>
          <a:xfrm>
            <a:off x="8418189" y="10273735"/>
            <a:ext cx="544188" cy="605175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>
            <a:extLst>
              <a:ext uri="{FF2B5EF4-FFF2-40B4-BE49-F238E27FC236}">
                <a16:creationId xmlns:a16="http://schemas.microsoft.com/office/drawing/2014/main" id="{956E830D-7AEE-2104-0EDA-F5C407F5981B}"/>
              </a:ext>
            </a:extLst>
          </p:cNvPr>
          <p:cNvSpPr/>
          <p:nvPr/>
        </p:nvSpPr>
        <p:spPr>
          <a:xfrm>
            <a:off x="2563340" y="9858082"/>
            <a:ext cx="1275713" cy="1296144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>
            <a:extLst>
              <a:ext uri="{FF2B5EF4-FFF2-40B4-BE49-F238E27FC236}">
                <a16:creationId xmlns:a16="http://schemas.microsoft.com/office/drawing/2014/main" id="{A9323B5C-A943-FADB-2192-3F390331AD51}"/>
              </a:ext>
            </a:extLst>
          </p:cNvPr>
          <p:cNvSpPr/>
          <p:nvPr/>
        </p:nvSpPr>
        <p:spPr>
          <a:xfrm>
            <a:off x="3104851" y="10110853"/>
            <a:ext cx="544188" cy="605175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>
            <a:extLst>
              <a:ext uri="{FF2B5EF4-FFF2-40B4-BE49-F238E27FC236}">
                <a16:creationId xmlns:a16="http://schemas.microsoft.com/office/drawing/2014/main" id="{D648FF5D-6B10-2B34-8587-A729F671C6DE}"/>
              </a:ext>
            </a:extLst>
          </p:cNvPr>
          <p:cNvSpPr/>
          <p:nvPr/>
        </p:nvSpPr>
        <p:spPr>
          <a:xfrm>
            <a:off x="22434767" y="10718100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>
            <a:extLst>
              <a:ext uri="{FF2B5EF4-FFF2-40B4-BE49-F238E27FC236}">
                <a16:creationId xmlns:a16="http://schemas.microsoft.com/office/drawing/2014/main" id="{4E111372-2CF5-18BD-E6A8-263FCD503946}"/>
              </a:ext>
            </a:extLst>
          </p:cNvPr>
          <p:cNvSpPr/>
          <p:nvPr/>
        </p:nvSpPr>
        <p:spPr>
          <a:xfrm>
            <a:off x="21769064" y="10818440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>
            <a:extLst>
              <a:ext uri="{FF2B5EF4-FFF2-40B4-BE49-F238E27FC236}">
                <a16:creationId xmlns:a16="http://schemas.microsoft.com/office/drawing/2014/main" id="{9853BB76-D6F5-5362-7332-890A8C2D61C1}"/>
              </a:ext>
            </a:extLst>
          </p:cNvPr>
          <p:cNvSpPr/>
          <p:nvPr/>
        </p:nvSpPr>
        <p:spPr>
          <a:xfrm>
            <a:off x="21841112" y="10170408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>
            <a:extLst>
              <a:ext uri="{FF2B5EF4-FFF2-40B4-BE49-F238E27FC236}">
                <a16:creationId xmlns:a16="http://schemas.microsoft.com/office/drawing/2014/main" id="{1F4EA129-C759-9A25-CE7D-03FE9283B508}"/>
              </a:ext>
            </a:extLst>
          </p:cNvPr>
          <p:cNvSpPr/>
          <p:nvPr/>
        </p:nvSpPr>
        <p:spPr>
          <a:xfrm>
            <a:off x="20833000" y="10870500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Ellipse 94">
            <a:extLst>
              <a:ext uri="{FF2B5EF4-FFF2-40B4-BE49-F238E27FC236}">
                <a16:creationId xmlns:a16="http://schemas.microsoft.com/office/drawing/2014/main" id="{28EFE3BF-694E-1B20-D143-73C047BECADE}"/>
              </a:ext>
            </a:extLst>
          </p:cNvPr>
          <p:cNvSpPr/>
          <p:nvPr/>
        </p:nvSpPr>
        <p:spPr>
          <a:xfrm>
            <a:off x="21265008" y="10386392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>
            <a:extLst>
              <a:ext uri="{FF2B5EF4-FFF2-40B4-BE49-F238E27FC236}">
                <a16:creationId xmlns:a16="http://schemas.microsoft.com/office/drawing/2014/main" id="{CD416D07-50E4-8BC5-2B10-38F2FD8D0E63}"/>
              </a:ext>
            </a:extLst>
          </p:cNvPr>
          <p:cNvSpPr/>
          <p:nvPr/>
        </p:nvSpPr>
        <p:spPr>
          <a:xfrm>
            <a:off x="21265008" y="9666312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>
            <a:extLst>
              <a:ext uri="{FF2B5EF4-FFF2-40B4-BE49-F238E27FC236}">
                <a16:creationId xmlns:a16="http://schemas.microsoft.com/office/drawing/2014/main" id="{ACE92E70-6982-118B-A2DF-83F0DB09F72B}"/>
              </a:ext>
            </a:extLst>
          </p:cNvPr>
          <p:cNvSpPr/>
          <p:nvPr/>
        </p:nvSpPr>
        <p:spPr>
          <a:xfrm>
            <a:off x="20544968" y="10314384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>
            <a:extLst>
              <a:ext uri="{FF2B5EF4-FFF2-40B4-BE49-F238E27FC236}">
                <a16:creationId xmlns:a16="http://schemas.microsoft.com/office/drawing/2014/main" id="{BAEC9523-31AF-B03C-82E5-9AC3FF8D89AE}"/>
              </a:ext>
            </a:extLst>
          </p:cNvPr>
          <p:cNvSpPr/>
          <p:nvPr/>
        </p:nvSpPr>
        <p:spPr>
          <a:xfrm>
            <a:off x="20544928" y="9738320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Ellipse 98">
            <a:extLst>
              <a:ext uri="{FF2B5EF4-FFF2-40B4-BE49-F238E27FC236}">
                <a16:creationId xmlns:a16="http://schemas.microsoft.com/office/drawing/2014/main" id="{B7BCF027-C432-CCFE-4BB3-CAB2B26A0202}"/>
              </a:ext>
            </a:extLst>
          </p:cNvPr>
          <p:cNvSpPr/>
          <p:nvPr/>
        </p:nvSpPr>
        <p:spPr>
          <a:xfrm>
            <a:off x="19896856" y="10870500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Ellipse 99">
            <a:extLst>
              <a:ext uri="{FF2B5EF4-FFF2-40B4-BE49-F238E27FC236}">
                <a16:creationId xmlns:a16="http://schemas.microsoft.com/office/drawing/2014/main" id="{648B00C1-9250-D157-F9A2-A5D58AFFABF7}"/>
              </a:ext>
            </a:extLst>
          </p:cNvPr>
          <p:cNvSpPr/>
          <p:nvPr/>
        </p:nvSpPr>
        <p:spPr>
          <a:xfrm>
            <a:off x="19536816" y="10098360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>
            <a:extLst>
              <a:ext uri="{FF2B5EF4-FFF2-40B4-BE49-F238E27FC236}">
                <a16:creationId xmlns:a16="http://schemas.microsoft.com/office/drawing/2014/main" id="{11102285-A438-A904-9965-73BFE422D887}"/>
              </a:ext>
            </a:extLst>
          </p:cNvPr>
          <p:cNvSpPr/>
          <p:nvPr/>
        </p:nvSpPr>
        <p:spPr>
          <a:xfrm>
            <a:off x="18960752" y="10746432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>
            <a:extLst>
              <a:ext uri="{FF2B5EF4-FFF2-40B4-BE49-F238E27FC236}">
                <a16:creationId xmlns:a16="http://schemas.microsoft.com/office/drawing/2014/main" id="{28D3F524-7F66-3EBB-902A-8E359B456675}"/>
              </a:ext>
            </a:extLst>
          </p:cNvPr>
          <p:cNvSpPr/>
          <p:nvPr/>
        </p:nvSpPr>
        <p:spPr>
          <a:xfrm>
            <a:off x="18384728" y="9738320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Ellipse 102">
            <a:extLst>
              <a:ext uri="{FF2B5EF4-FFF2-40B4-BE49-F238E27FC236}">
                <a16:creationId xmlns:a16="http://schemas.microsoft.com/office/drawing/2014/main" id="{01E3D2A6-DD2C-99A6-33C8-56F9DF580721}"/>
              </a:ext>
            </a:extLst>
          </p:cNvPr>
          <p:cNvSpPr/>
          <p:nvPr/>
        </p:nvSpPr>
        <p:spPr>
          <a:xfrm>
            <a:off x="17808624" y="10870500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>
            <a:extLst>
              <a:ext uri="{FF2B5EF4-FFF2-40B4-BE49-F238E27FC236}">
                <a16:creationId xmlns:a16="http://schemas.microsoft.com/office/drawing/2014/main" id="{D909DA68-6E08-4349-D74A-6A6155E2F092}"/>
              </a:ext>
            </a:extLst>
          </p:cNvPr>
          <p:cNvSpPr/>
          <p:nvPr/>
        </p:nvSpPr>
        <p:spPr>
          <a:xfrm>
            <a:off x="16800512" y="10026352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>
            <a:extLst>
              <a:ext uri="{FF2B5EF4-FFF2-40B4-BE49-F238E27FC236}">
                <a16:creationId xmlns:a16="http://schemas.microsoft.com/office/drawing/2014/main" id="{78DAC944-8931-5D72-45AA-DD9DAADAEA79}"/>
              </a:ext>
            </a:extLst>
          </p:cNvPr>
          <p:cNvSpPr/>
          <p:nvPr/>
        </p:nvSpPr>
        <p:spPr>
          <a:xfrm>
            <a:off x="14496256" y="10602416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Ellipse 105">
            <a:extLst>
              <a:ext uri="{FF2B5EF4-FFF2-40B4-BE49-F238E27FC236}">
                <a16:creationId xmlns:a16="http://schemas.microsoft.com/office/drawing/2014/main" id="{D0752FC1-3467-2BEE-9214-6D2D110BD62D}"/>
              </a:ext>
            </a:extLst>
          </p:cNvPr>
          <p:cNvSpPr/>
          <p:nvPr/>
        </p:nvSpPr>
        <p:spPr>
          <a:xfrm>
            <a:off x="16008424" y="10602416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>
            <a:extLst>
              <a:ext uri="{FF2B5EF4-FFF2-40B4-BE49-F238E27FC236}">
                <a16:creationId xmlns:a16="http://schemas.microsoft.com/office/drawing/2014/main" id="{205BB371-72C5-26AA-E3BF-217975AAD9C4}"/>
              </a:ext>
            </a:extLst>
          </p:cNvPr>
          <p:cNvSpPr/>
          <p:nvPr/>
        </p:nvSpPr>
        <p:spPr>
          <a:xfrm>
            <a:off x="15504368" y="9882336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" name="Ellipse 107">
            <a:extLst>
              <a:ext uri="{FF2B5EF4-FFF2-40B4-BE49-F238E27FC236}">
                <a16:creationId xmlns:a16="http://schemas.microsoft.com/office/drawing/2014/main" id="{76E8929E-C207-088A-6E4F-A2DCF8ABDA5E}"/>
              </a:ext>
            </a:extLst>
          </p:cNvPr>
          <p:cNvSpPr/>
          <p:nvPr/>
        </p:nvSpPr>
        <p:spPr>
          <a:xfrm>
            <a:off x="12480032" y="10170368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>
            <a:extLst>
              <a:ext uri="{FF2B5EF4-FFF2-40B4-BE49-F238E27FC236}">
                <a16:creationId xmlns:a16="http://schemas.microsoft.com/office/drawing/2014/main" id="{36E69AEA-F39F-681C-F595-B79D1A9BB7EB}"/>
              </a:ext>
            </a:extLst>
          </p:cNvPr>
          <p:cNvSpPr/>
          <p:nvPr/>
        </p:nvSpPr>
        <p:spPr>
          <a:xfrm>
            <a:off x="9959752" y="10602416"/>
            <a:ext cx="360000" cy="360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Pfeil: nach rechts 109">
            <a:extLst>
              <a:ext uri="{FF2B5EF4-FFF2-40B4-BE49-F238E27FC236}">
                <a16:creationId xmlns:a16="http://schemas.microsoft.com/office/drawing/2014/main" id="{9DE978CC-0FD9-3073-DB60-C5B5C0A3DDC8}"/>
              </a:ext>
            </a:extLst>
          </p:cNvPr>
          <p:cNvSpPr/>
          <p:nvPr/>
        </p:nvSpPr>
        <p:spPr>
          <a:xfrm>
            <a:off x="9460444" y="9994618"/>
            <a:ext cx="1572921" cy="93610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Pfeil: nach rechts 110">
            <a:extLst>
              <a:ext uri="{FF2B5EF4-FFF2-40B4-BE49-F238E27FC236}">
                <a16:creationId xmlns:a16="http://schemas.microsoft.com/office/drawing/2014/main" id="{3AC4CC17-86D1-0E1C-ECD9-84D313FD7BA1}"/>
              </a:ext>
            </a:extLst>
          </p:cNvPr>
          <p:cNvSpPr/>
          <p:nvPr/>
        </p:nvSpPr>
        <p:spPr>
          <a:xfrm rot="5400000">
            <a:off x="22153923" y="9527904"/>
            <a:ext cx="1572921" cy="93610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3" name="Gerader Verbinder 112">
            <a:extLst>
              <a:ext uri="{FF2B5EF4-FFF2-40B4-BE49-F238E27FC236}">
                <a16:creationId xmlns:a16="http://schemas.microsoft.com/office/drawing/2014/main" id="{84F3CE70-4F78-4B8D-35AE-FD6891D65260}"/>
              </a:ext>
            </a:extLst>
          </p:cNvPr>
          <p:cNvCxnSpPr/>
          <p:nvPr/>
        </p:nvCxnSpPr>
        <p:spPr>
          <a:xfrm>
            <a:off x="7043772" y="7218040"/>
            <a:ext cx="0" cy="5125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Gerader Verbinder 114">
            <a:extLst>
              <a:ext uri="{FF2B5EF4-FFF2-40B4-BE49-F238E27FC236}">
                <a16:creationId xmlns:a16="http://schemas.microsoft.com/office/drawing/2014/main" id="{77DB06D4-7B94-0424-B1C5-3DD8AE3DD4B5}"/>
              </a:ext>
            </a:extLst>
          </p:cNvPr>
          <p:cNvCxnSpPr/>
          <p:nvPr/>
        </p:nvCxnSpPr>
        <p:spPr>
          <a:xfrm>
            <a:off x="-119678" y="7730634"/>
            <a:ext cx="2472139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6" name="Textfeld 115">
            <a:extLst>
              <a:ext uri="{FF2B5EF4-FFF2-40B4-BE49-F238E27FC236}">
                <a16:creationId xmlns:a16="http://schemas.microsoft.com/office/drawing/2014/main" id="{650997D6-1C4E-3E17-E3E0-7BE7B2B2C375}"/>
              </a:ext>
            </a:extLst>
          </p:cNvPr>
          <p:cNvSpPr txBox="1"/>
          <p:nvPr/>
        </p:nvSpPr>
        <p:spPr>
          <a:xfrm>
            <a:off x="3770745" y="6060891"/>
            <a:ext cx="18677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de-DE" sz="3000" dirty="0"/>
              <a:t>CCL</a:t>
            </a:r>
          </a:p>
          <a:p>
            <a:pPr marL="457200" indent="-457200">
              <a:buFontTx/>
              <a:buChar char="-"/>
            </a:pPr>
            <a:r>
              <a:rPr lang="de-DE" sz="3000" dirty="0"/>
              <a:t>CXC	</a:t>
            </a:r>
          </a:p>
        </p:txBody>
      </p:sp>
    </p:spTree>
    <p:extLst>
      <p:ext uri="{BB962C8B-B14F-4D97-AF65-F5344CB8AC3E}">
        <p14:creationId xmlns:p14="http://schemas.microsoft.com/office/powerpoint/2010/main" val="412813726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8" grpId="0" animBg="1"/>
      <p:bldP spid="39" grpId="0" animBg="1"/>
      <p:bldP spid="40" grpId="0" animBg="1"/>
      <p:bldP spid="42" grpId="0" animBg="1"/>
      <p:bldP spid="43" grpId="0" animBg="1"/>
      <p:bldP spid="44" grpId="0" animBg="1"/>
      <p:bldP spid="46" grpId="0" animBg="1"/>
      <p:bldP spid="59" grpId="0" animBg="1"/>
      <p:bldP spid="60" grpId="0" animBg="1"/>
      <p:bldP spid="62" grpId="0" animBg="1"/>
      <p:bldP spid="63" grpId="0" animBg="1"/>
      <p:bldP spid="64" grpId="0" animBg="1"/>
      <p:bldP spid="66" grpId="0" animBg="1"/>
      <p:bldP spid="67" grpId="0" animBg="1"/>
      <p:bldP spid="68" grpId="0" animBg="1"/>
      <p:bldP spid="70" grpId="0" animBg="1"/>
      <p:bldP spid="71" grpId="0" animBg="1"/>
      <p:bldP spid="72" grpId="0" animBg="1"/>
      <p:bldP spid="74" grpId="0" animBg="1"/>
      <p:bldP spid="75" grpId="0" animBg="1"/>
      <p:bldP spid="76" grpId="0" animBg="1"/>
      <p:bldP spid="7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D695A7-A25A-5886-F9A3-818B2C1F6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0" y="838200"/>
            <a:ext cx="21844000" cy="1549400"/>
          </a:xfrm>
        </p:spPr>
        <p:txBody>
          <a:bodyPr/>
          <a:lstStyle/>
          <a:p>
            <a:r>
              <a:rPr lang="de-DE"/>
              <a:t>Structure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93DCFAD-7150-F37B-4C89-843DE05F1D1E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270000" y="2387600"/>
            <a:ext cx="21844000" cy="10312400"/>
          </a:xfrm>
        </p:spPr>
        <p:txBody>
          <a:bodyPr>
            <a:normAutofit/>
          </a:bodyPr>
          <a:lstStyle/>
          <a:p>
            <a:endParaRPr lang="de-DE" dirty="0"/>
          </a:p>
          <a:p>
            <a:r>
              <a:rPr lang="de-DE" dirty="0" err="1"/>
              <a:t>biological</a:t>
            </a:r>
            <a:r>
              <a:rPr lang="de-DE" dirty="0"/>
              <a:t> </a:t>
            </a:r>
            <a:r>
              <a:rPr lang="de-DE" dirty="0" err="1"/>
              <a:t>background</a:t>
            </a:r>
            <a:r>
              <a:rPr lang="de-DE" dirty="0"/>
              <a:t> -</a:t>
            </a:r>
            <a:r>
              <a:rPr lang="de-DE" dirty="0" err="1"/>
              <a:t>literature</a:t>
            </a:r>
            <a:endParaRPr lang="de-DE" dirty="0"/>
          </a:p>
          <a:p>
            <a:r>
              <a:rPr lang="de-DE" dirty="0" err="1"/>
              <a:t>questions</a:t>
            </a:r>
            <a:r>
              <a:rPr lang="de-DE" dirty="0"/>
              <a:t>/</a:t>
            </a:r>
            <a:r>
              <a:rPr lang="de-DE" dirty="0" err="1"/>
              <a:t>hypotheses</a:t>
            </a:r>
            <a:r>
              <a:rPr lang="de-DE" dirty="0"/>
              <a:t> </a:t>
            </a:r>
            <a:r>
              <a:rPr lang="de-DE" dirty="0" err="1"/>
              <a:t>aim</a:t>
            </a:r>
            <a:r>
              <a:rPr lang="de-DE" dirty="0"/>
              <a:t> </a:t>
            </a:r>
          </a:p>
          <a:p>
            <a:r>
              <a:rPr lang="de-DE" dirty="0"/>
              <a:t>QC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knowledge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datasets</a:t>
            </a:r>
            <a:endParaRPr lang="de-DE" dirty="0"/>
          </a:p>
          <a:p>
            <a:r>
              <a:rPr lang="de-DE" dirty="0" err="1"/>
              <a:t>project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, </a:t>
            </a:r>
            <a:r>
              <a:rPr lang="de-DE" dirty="0" err="1"/>
              <a:t>planned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milestones</a:t>
            </a:r>
            <a:endParaRPr lang="de-DE" dirty="0"/>
          </a:p>
          <a:p>
            <a:r>
              <a:rPr lang="de-DE" dirty="0" err="1"/>
              <a:t>exploratory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114880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done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  <a:endParaRPr dirty="0"/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grpSp>
        <p:nvGrpSpPr>
          <p:cNvPr id="5" name="Gruppieren 4"/>
          <p:cNvGrpSpPr/>
          <p:nvPr/>
        </p:nvGrpSpPr>
        <p:grpSpPr>
          <a:xfrm>
            <a:off x="1841713" y="3663746"/>
            <a:ext cx="3672408" cy="9502704"/>
            <a:chOff x="157357" y="3663746"/>
            <a:chExt cx="3672408" cy="9502704"/>
          </a:xfrm>
        </p:grpSpPr>
        <p:sp>
          <p:nvSpPr>
            <p:cNvPr id="189" name="Week 1"/>
            <p:cNvSpPr/>
            <p:nvPr/>
          </p:nvSpPr>
          <p:spPr>
            <a:xfrm>
              <a:off x="1164880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dirty="0"/>
                <a:t>1</a:t>
              </a:r>
            </a:p>
          </p:txBody>
        </p:sp>
        <p:sp>
          <p:nvSpPr>
            <p:cNvPr id="194" name="Linie"/>
            <p:cNvSpPr/>
            <p:nvPr/>
          </p:nvSpPr>
          <p:spPr>
            <a:xfrm flipV="1">
              <a:off x="1993560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199" name="Data Camp…"/>
            <p:cNvSpPr/>
            <p:nvPr/>
          </p:nvSpPr>
          <p:spPr>
            <a:xfrm>
              <a:off x="157357" y="10051550"/>
              <a:ext cx="3672408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Data Camp</a:t>
              </a:r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 err="1"/>
                <a:t>Github</a:t>
              </a:r>
              <a:endParaRPr dirty="0"/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 err="1"/>
                <a:t>Organi</a:t>
              </a:r>
              <a:r>
                <a:rPr lang="de-DE" dirty="0"/>
                <a:t>s</a:t>
              </a:r>
              <a:r>
                <a:rPr dirty="0" err="1"/>
                <a:t>ation</a:t>
              </a:r>
              <a:endParaRPr lang="de-DE" dirty="0"/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/>
                <a:t>Dataset </a:t>
              </a:r>
              <a:r>
                <a:rPr lang="de-DE" dirty="0" err="1"/>
                <a:t>selection</a:t>
              </a:r>
              <a:endParaRPr dirty="0"/>
            </a:p>
          </p:txBody>
        </p:sp>
      </p:grpSp>
      <p:grpSp>
        <p:nvGrpSpPr>
          <p:cNvPr id="4" name="Gruppieren 3"/>
          <p:cNvGrpSpPr/>
          <p:nvPr/>
        </p:nvGrpSpPr>
        <p:grpSpPr>
          <a:xfrm>
            <a:off x="7655496" y="3657187"/>
            <a:ext cx="3600400" cy="9502704"/>
            <a:chOff x="4187196" y="3663746"/>
            <a:chExt cx="3600400" cy="9502704"/>
          </a:xfrm>
        </p:grpSpPr>
        <p:sp>
          <p:nvSpPr>
            <p:cNvPr id="190" name="Week 2-3"/>
            <p:cNvSpPr/>
            <p:nvPr/>
          </p:nvSpPr>
          <p:spPr>
            <a:xfrm>
              <a:off x="5158715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lang="de-DE" dirty="0"/>
                <a:t>2</a:t>
              </a:r>
              <a:endParaRPr dirty="0"/>
            </a:p>
          </p:txBody>
        </p:sp>
        <p:sp>
          <p:nvSpPr>
            <p:cNvPr id="195" name="Linie"/>
            <p:cNvSpPr/>
            <p:nvPr/>
          </p:nvSpPr>
          <p:spPr>
            <a:xfrm flipV="1">
              <a:off x="5987395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00" name="Data Exploration…"/>
            <p:cNvSpPr/>
            <p:nvPr/>
          </p:nvSpPr>
          <p:spPr>
            <a:xfrm>
              <a:off x="4187196" y="10051550"/>
              <a:ext cx="3600400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Quality Control</a:t>
              </a:r>
              <a:endParaRPr lang="de-DE" dirty="0"/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 err="1"/>
                <a:t>Literature</a:t>
              </a:r>
              <a:r>
                <a:rPr lang="de-DE" dirty="0"/>
                <a:t> Research</a:t>
              </a:r>
              <a:endParaRPr dirty="0"/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8542175" y="3663746"/>
            <a:ext cx="2702566" cy="9502704"/>
            <a:chOff x="19498546" y="3663746"/>
            <a:chExt cx="2702566" cy="9502704"/>
          </a:xfrm>
        </p:grpSpPr>
        <p:sp>
          <p:nvSpPr>
            <p:cNvPr id="193" name="13.07. 2022"/>
            <p:cNvSpPr/>
            <p:nvPr/>
          </p:nvSpPr>
          <p:spPr>
            <a:xfrm>
              <a:off x="19893458" y="3663746"/>
              <a:ext cx="1657361" cy="1557438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/>
                <a:t>19</a:t>
              </a:r>
              <a:r>
                <a:rPr dirty="0"/>
                <a:t>.0</a:t>
              </a:r>
              <a:r>
                <a:rPr lang="de-DE" dirty="0"/>
                <a:t>5</a:t>
              </a:r>
              <a:r>
                <a:rPr dirty="0"/>
                <a:t>.</a:t>
              </a:r>
              <a:br>
                <a:rPr dirty="0"/>
              </a:br>
              <a:r>
                <a:rPr dirty="0"/>
                <a:t>2022</a:t>
              </a:r>
            </a:p>
          </p:txBody>
        </p:sp>
        <p:sp>
          <p:nvSpPr>
            <p:cNvPr id="198" name="Linie"/>
            <p:cNvSpPr/>
            <p:nvPr/>
          </p:nvSpPr>
          <p:spPr>
            <a:xfrm flipV="1">
              <a:off x="20722137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03" name="Presentation"/>
            <p:cNvSpPr/>
            <p:nvPr/>
          </p:nvSpPr>
          <p:spPr>
            <a:xfrm>
              <a:off x="19498546" y="10051550"/>
              <a:ext cx="2702566" cy="3114900"/>
            </a:xfrm>
            <a:prstGeom prst="roundRect">
              <a:avLst>
                <a:gd name="adj" fmla="val 9546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>
              <a:lvl1pPr defTabSz="457200">
                <a:defRPr sz="3200">
                  <a:latin typeface="Avenir Next Medium"/>
                  <a:ea typeface="Avenir Next Medium"/>
                  <a:cs typeface="Avenir Next Medium"/>
                  <a:sym typeface="Avenir Next Medium"/>
                </a:defRPr>
              </a:lvl1pPr>
            </a:lstStyle>
            <a:p>
              <a:r>
                <a:rPr lang="de-DE" sz="2900" dirty="0"/>
                <a:t>Project </a:t>
              </a:r>
              <a:r>
                <a:rPr lang="de-DE" sz="2900" dirty="0" err="1"/>
                <a:t>Proposal</a:t>
              </a:r>
              <a:endParaRPr sz="2900" dirty="0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13344128" y="3674400"/>
            <a:ext cx="2990057" cy="9527105"/>
            <a:chOff x="13272120" y="3663746"/>
            <a:chExt cx="2990057" cy="9527105"/>
          </a:xfrm>
        </p:grpSpPr>
        <p:sp>
          <p:nvSpPr>
            <p:cNvPr id="191" name="Week 4-6"/>
            <p:cNvSpPr/>
            <p:nvPr/>
          </p:nvSpPr>
          <p:spPr>
            <a:xfrm>
              <a:off x="13938466" y="3663746"/>
              <a:ext cx="1657361" cy="1557438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lang="de-DE" dirty="0"/>
                <a:t>3</a:t>
              </a:r>
              <a:endParaRPr dirty="0"/>
            </a:p>
          </p:txBody>
        </p:sp>
        <p:sp>
          <p:nvSpPr>
            <p:cNvPr id="196" name="Linie"/>
            <p:cNvSpPr/>
            <p:nvPr/>
          </p:nvSpPr>
          <p:spPr>
            <a:xfrm flipV="1">
              <a:off x="14767147" y="537582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1" name="Data Exploration…"/>
            <p:cNvSpPr/>
            <p:nvPr/>
          </p:nvSpPr>
          <p:spPr>
            <a:xfrm>
              <a:off x="13272120" y="10075951"/>
              <a:ext cx="2990057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/>
                <a:t>Data Exploration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5267393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Timeline</a:t>
            </a:r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grpSp>
        <p:nvGrpSpPr>
          <p:cNvPr id="8" name="Gruppieren 7"/>
          <p:cNvGrpSpPr/>
          <p:nvPr/>
        </p:nvGrpSpPr>
        <p:grpSpPr>
          <a:xfrm>
            <a:off x="886744" y="3637754"/>
            <a:ext cx="3456384" cy="9502704"/>
            <a:chOff x="265369" y="3663746"/>
            <a:chExt cx="3456384" cy="9502704"/>
          </a:xfrm>
        </p:grpSpPr>
        <p:sp>
          <p:nvSpPr>
            <p:cNvPr id="189" name="Week 1"/>
            <p:cNvSpPr/>
            <p:nvPr/>
          </p:nvSpPr>
          <p:spPr>
            <a:xfrm>
              <a:off x="1164880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dirty="0"/>
                <a:t>1</a:t>
              </a:r>
            </a:p>
          </p:txBody>
        </p:sp>
        <p:sp>
          <p:nvSpPr>
            <p:cNvPr id="194" name="Linie"/>
            <p:cNvSpPr/>
            <p:nvPr/>
          </p:nvSpPr>
          <p:spPr>
            <a:xfrm flipV="1">
              <a:off x="1993560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199" name="Data Camp…"/>
            <p:cNvSpPr/>
            <p:nvPr/>
          </p:nvSpPr>
          <p:spPr>
            <a:xfrm>
              <a:off x="265369" y="10051550"/>
              <a:ext cx="3456384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/>
                <a:t>Further Data Exploration</a:t>
              </a:r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/>
                <a:t>Data </a:t>
              </a:r>
              <a:r>
                <a:rPr lang="de-DE" dirty="0" err="1"/>
                <a:t>Cleanup</a:t>
              </a:r>
              <a:endParaRPr lang="de-DE" dirty="0"/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/>
                <a:t>Final </a:t>
              </a:r>
              <a:r>
                <a:rPr lang="de-DE" dirty="0" err="1"/>
                <a:t>touches</a:t>
              </a:r>
              <a:r>
                <a:rPr lang="de-DE" dirty="0"/>
                <a:t> on </a:t>
              </a:r>
              <a:r>
                <a:rPr lang="de-DE" dirty="0" err="1"/>
                <a:t>Github</a:t>
              </a:r>
              <a:endParaRPr lang="de-DE" dirty="0"/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15288344" y="3637754"/>
            <a:ext cx="3744416" cy="9502704"/>
            <a:chOff x="15353235" y="3663746"/>
            <a:chExt cx="3744416" cy="9502704"/>
          </a:xfrm>
        </p:grpSpPr>
        <p:sp>
          <p:nvSpPr>
            <p:cNvPr id="192" name="Week 7-8"/>
            <p:cNvSpPr/>
            <p:nvPr/>
          </p:nvSpPr>
          <p:spPr>
            <a:xfrm>
              <a:off x="16396762" y="3663746"/>
              <a:ext cx="1657362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Week</a:t>
              </a:r>
              <a:br/>
              <a:r>
                <a:t>7-8</a:t>
              </a:r>
            </a:p>
          </p:txBody>
        </p:sp>
        <p:sp>
          <p:nvSpPr>
            <p:cNvPr id="197" name="Linie"/>
            <p:cNvSpPr/>
            <p:nvPr/>
          </p:nvSpPr>
          <p:spPr>
            <a:xfrm flipV="1">
              <a:off x="17225442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02" name="Bug Fixes…"/>
            <p:cNvSpPr/>
            <p:nvPr/>
          </p:nvSpPr>
          <p:spPr>
            <a:xfrm>
              <a:off x="15353235" y="10051550"/>
              <a:ext cx="3744416" cy="3114900"/>
            </a:xfrm>
            <a:prstGeom prst="roundRect">
              <a:avLst>
                <a:gd name="adj" fmla="val 7500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marL="360891" indent="-360891" algn="l" defTabSz="457200">
                <a:buClr>
                  <a:srgbClr val="000000"/>
                </a:buClr>
                <a:buSzPct val="100000"/>
                <a:buChar char="•"/>
                <a:defRPr sz="31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sz="2900" dirty="0"/>
                <a:t>Bug Fixes</a:t>
              </a:r>
            </a:p>
            <a:p>
              <a:pPr marL="360891" indent="-360891" algn="l" defTabSz="457200">
                <a:buClr>
                  <a:srgbClr val="000000"/>
                </a:buClr>
                <a:buSzPct val="100000"/>
                <a:buChar char="•"/>
                <a:defRPr sz="31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sz="2900" dirty="0"/>
                <a:t>Finish presentation and report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19680832" y="3637754"/>
            <a:ext cx="2447183" cy="9502704"/>
            <a:chOff x="19498546" y="3663746"/>
            <a:chExt cx="2447183" cy="9502704"/>
          </a:xfrm>
        </p:grpSpPr>
        <p:grpSp>
          <p:nvGrpSpPr>
            <p:cNvPr id="4" name="Gruppieren 3"/>
            <p:cNvGrpSpPr/>
            <p:nvPr/>
          </p:nvGrpSpPr>
          <p:grpSpPr>
            <a:xfrm>
              <a:off x="19893458" y="3663746"/>
              <a:ext cx="1657361" cy="6412205"/>
              <a:chOff x="19893458" y="3663746"/>
              <a:chExt cx="1657361" cy="6412205"/>
            </a:xfrm>
          </p:grpSpPr>
          <p:sp>
            <p:nvSpPr>
              <p:cNvPr id="193" name="13.07. 2022"/>
              <p:cNvSpPr/>
              <p:nvPr/>
            </p:nvSpPr>
            <p:spPr>
              <a:xfrm>
                <a:off x="19893458" y="3663746"/>
                <a:ext cx="1657361" cy="1557438"/>
              </a:xfrm>
              <a:prstGeom prst="roundRect">
                <a:avLst>
                  <a:gd name="adj" fmla="val 15000"/>
                </a:avLst>
              </a:prstGeom>
              <a:solidFill>
                <a:srgbClr val="87CCE4"/>
              </a:solid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lIns="50800" tIns="50800" rIns="50800" bIns="50800" anchor="ctr"/>
              <a:lstStyle/>
              <a:p>
                <a:pPr defTabSz="457200">
                  <a:defRPr sz="3200">
                    <a:solidFill>
                      <a:srgbClr val="FFFFFF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  <a:r>
                  <a:rPr dirty="0"/>
                  <a:t>13.07.</a:t>
                </a:r>
                <a:br>
                  <a:rPr dirty="0"/>
                </a:br>
                <a:r>
                  <a:rPr dirty="0"/>
                  <a:t>2022</a:t>
                </a:r>
              </a:p>
            </p:txBody>
          </p:sp>
          <p:sp>
            <p:nvSpPr>
              <p:cNvPr id="198" name="Linie"/>
              <p:cNvSpPr/>
              <p:nvPr/>
            </p:nvSpPr>
            <p:spPr>
              <a:xfrm flipV="1">
                <a:off x="20722137" y="5349182"/>
                <a:ext cx="1" cy="4726769"/>
              </a:xfrm>
              <a:prstGeom prst="line">
                <a:avLst/>
              </a:prstGeom>
              <a:ln w="76200">
                <a:solidFill>
                  <a:srgbClr val="87CCE4"/>
                </a:solidFill>
                <a:miter lim="400000"/>
                <a:tailEnd type="oval"/>
              </a:ln>
            </p:spPr>
            <p:txBody>
              <a:bodyPr lIns="50800" tIns="50800" rIns="50800" bIns="50800" anchor="ctr"/>
              <a:lstStyle/>
              <a:p>
                <a:endParaRPr/>
              </a:p>
            </p:txBody>
          </p:sp>
        </p:grpSp>
        <p:sp>
          <p:nvSpPr>
            <p:cNvPr id="203" name="Presentation"/>
            <p:cNvSpPr/>
            <p:nvPr/>
          </p:nvSpPr>
          <p:spPr>
            <a:xfrm>
              <a:off x="19498546" y="10051550"/>
              <a:ext cx="2447183" cy="3114900"/>
            </a:xfrm>
            <a:prstGeom prst="roundRect">
              <a:avLst>
                <a:gd name="adj" fmla="val 9546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>
              <a:lvl1pPr defTabSz="457200">
                <a:defRPr sz="3200">
                  <a:latin typeface="Avenir Next Medium"/>
                  <a:ea typeface="Avenir Next Medium"/>
                  <a:cs typeface="Avenir Next Medium"/>
                  <a:sym typeface="Avenir Next Medium"/>
                </a:defRPr>
              </a:lvl1pPr>
            </a:lstStyle>
            <a:p>
              <a:r>
                <a:rPr lang="de-DE" sz="2900" dirty="0"/>
                <a:t>Final </a:t>
              </a:r>
              <a:r>
                <a:rPr sz="2900" dirty="0"/>
                <a:t>Presentation</a:t>
              </a: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0319792" y="3637754"/>
            <a:ext cx="4353702" cy="9527105"/>
            <a:chOff x="9316716" y="3663746"/>
            <a:chExt cx="4353702" cy="9527105"/>
          </a:xfrm>
        </p:grpSpPr>
        <p:sp>
          <p:nvSpPr>
            <p:cNvPr id="191" name="Week 4-6"/>
            <p:cNvSpPr/>
            <p:nvPr/>
          </p:nvSpPr>
          <p:spPr>
            <a:xfrm>
              <a:off x="10664887" y="3663746"/>
              <a:ext cx="1657361" cy="1557438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dirty="0"/>
                <a:t>4-6</a:t>
              </a:r>
            </a:p>
          </p:txBody>
        </p:sp>
        <p:sp>
          <p:nvSpPr>
            <p:cNvPr id="196" name="Linie"/>
            <p:cNvSpPr/>
            <p:nvPr/>
          </p:nvSpPr>
          <p:spPr>
            <a:xfrm flipV="1">
              <a:off x="11493567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1" name="Data Camp…"/>
            <p:cNvSpPr/>
            <p:nvPr/>
          </p:nvSpPr>
          <p:spPr>
            <a:xfrm>
              <a:off x="9316716" y="10075951"/>
              <a:ext cx="4353702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/>
                <a:t>TRA </a:t>
              </a:r>
              <a:r>
                <a:rPr lang="de-DE" dirty="0" err="1"/>
                <a:t>and</a:t>
              </a:r>
              <a:r>
                <a:rPr lang="de-DE" dirty="0"/>
                <a:t> </a:t>
              </a:r>
              <a:r>
                <a:rPr lang="de-DE" dirty="0" err="1"/>
                <a:t>chemokine</a:t>
              </a:r>
              <a:r>
                <a:rPr lang="de-DE" dirty="0"/>
                <a:t> </a:t>
              </a:r>
              <a:r>
                <a:rPr lang="de-DE" dirty="0" err="1"/>
                <a:t>analyses</a:t>
              </a:r>
              <a:endParaRPr lang="de-DE" dirty="0"/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 err="1"/>
                <a:t>Compare</a:t>
              </a:r>
              <a:r>
                <a:rPr lang="de-DE" dirty="0"/>
                <a:t> </a:t>
              </a:r>
              <a:r>
                <a:rPr lang="de-DE" dirty="0" err="1"/>
                <a:t>to</a:t>
              </a:r>
              <a:r>
                <a:rPr lang="de-DE" dirty="0"/>
                <a:t> </a:t>
              </a:r>
              <a:r>
                <a:rPr lang="de-DE" dirty="0" err="1"/>
                <a:t>literature</a:t>
              </a:r>
              <a:endParaRPr lang="de-DE" dirty="0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5063208" y="3677439"/>
            <a:ext cx="4536504" cy="9502704"/>
            <a:chOff x="3700278" y="3663746"/>
            <a:chExt cx="4536504" cy="9502704"/>
          </a:xfrm>
        </p:grpSpPr>
        <p:sp>
          <p:nvSpPr>
            <p:cNvPr id="190" name="Week 2-3"/>
            <p:cNvSpPr/>
            <p:nvPr/>
          </p:nvSpPr>
          <p:spPr>
            <a:xfrm>
              <a:off x="5158715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Week</a:t>
              </a:r>
              <a:br/>
              <a:r>
                <a:t>2-3</a:t>
              </a:r>
            </a:p>
          </p:txBody>
        </p:sp>
        <p:sp>
          <p:nvSpPr>
            <p:cNvPr id="195" name="Linie"/>
            <p:cNvSpPr/>
            <p:nvPr/>
          </p:nvSpPr>
          <p:spPr>
            <a:xfrm flipV="1">
              <a:off x="5987395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2" name="Data Camp…"/>
            <p:cNvSpPr/>
            <p:nvPr/>
          </p:nvSpPr>
          <p:spPr>
            <a:xfrm>
              <a:off x="3700278" y="10051550"/>
              <a:ext cx="4536504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50800" tIns="50800" rIns="50800" bIns="50800" anchor="ctr"/>
            <a:lstStyle/>
            <a:p>
              <a:pPr marL="457200" lvl="1" indent="-457200" algn="l">
                <a:buFont typeface="Arial" panose="020B0604020202020204" pitchFamily="34" charset="0"/>
                <a:buChar char="•"/>
              </a:pPr>
              <a:r>
                <a:rPr lang="de-DE" sz="2900" dirty="0" err="1"/>
                <a:t>Biostatistic</a:t>
              </a:r>
              <a:r>
                <a:rPr lang="de-DE" sz="2900" dirty="0"/>
                <a:t> </a:t>
              </a:r>
              <a:r>
                <a:rPr lang="de-DE" sz="2900" dirty="0" err="1"/>
                <a:t>analyses</a:t>
              </a:r>
              <a:r>
                <a:rPr lang="de-DE" sz="2900" dirty="0"/>
                <a:t>:</a:t>
              </a:r>
            </a:p>
            <a:p>
              <a:pPr marL="457200" lvl="1" indent="-457200" algn="l">
                <a:buFont typeface="Symbol" panose="05050102010706020507" pitchFamily="18" charset="2"/>
                <a:buChar char="-"/>
              </a:pPr>
              <a:r>
                <a:rPr lang="en-US" dirty="0"/>
                <a:t>PCA, </a:t>
              </a:r>
              <a:r>
                <a:rPr lang="en-US" dirty="0" err="1"/>
                <a:t>heatmaps</a:t>
              </a:r>
              <a:endParaRPr lang="en-US" dirty="0"/>
            </a:p>
            <a:p>
              <a:pPr marL="457200" lvl="1" indent="-457200" algn="l">
                <a:buFont typeface="Symbol" panose="05050102010706020507" pitchFamily="18" charset="2"/>
                <a:buChar char="-"/>
              </a:pPr>
              <a:r>
                <a:rPr lang="en-US" dirty="0"/>
                <a:t>k-means</a:t>
              </a:r>
            </a:p>
            <a:p>
              <a:pPr marL="457200" lvl="1" indent="-457200" algn="l">
                <a:buFont typeface="Symbol" panose="05050102010706020507" pitchFamily="18" charset="2"/>
                <a:buChar char="-"/>
              </a:pPr>
              <a:r>
                <a:rPr lang="en-US" dirty="0"/>
                <a:t>differential gene expression</a:t>
              </a:r>
            </a:p>
            <a:p>
              <a:pPr marL="372533" indent="-372533" algn="l" defTabSz="457200">
                <a:buClr>
                  <a:srgbClr val="000000"/>
                </a:buClr>
                <a:buSzPct val="100000"/>
                <a:buChar char="•"/>
                <a:defRPr sz="32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endParaRPr lang="de-DE" sz="2900" dirty="0"/>
            </a:p>
          </p:txBody>
        </p:sp>
      </p:grp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de-DE" dirty="0"/>
              <a:t>Dinkelacker 2019. </a:t>
            </a:r>
            <a:r>
              <a:rPr lang="de-DE" dirty="0" err="1"/>
              <a:t>Chromosomal</a:t>
            </a:r>
            <a:r>
              <a:rPr lang="de-DE" dirty="0"/>
              <a:t> </a:t>
            </a:r>
            <a:r>
              <a:rPr lang="de-DE" dirty="0" err="1"/>
              <a:t>clustering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tissue</a:t>
            </a:r>
            <a:r>
              <a:rPr lang="de-DE" dirty="0"/>
              <a:t> </a:t>
            </a:r>
            <a:r>
              <a:rPr lang="de-DE" dirty="0" err="1"/>
              <a:t>restricted</a:t>
            </a:r>
            <a:r>
              <a:rPr lang="de-DE" dirty="0"/>
              <a:t> </a:t>
            </a:r>
            <a:r>
              <a:rPr lang="de-DE" dirty="0" err="1"/>
              <a:t>antigens</a:t>
            </a:r>
            <a:r>
              <a:rPr lang="de-DE" dirty="0"/>
              <a:t>, Dissertation, University Heidelberg, Germany.</a:t>
            </a:r>
          </a:p>
          <a:p>
            <a:r>
              <a:rPr lang="de-DE" dirty="0"/>
              <a:t>Dinkelacker 2007. A 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genes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expressed</a:t>
            </a:r>
            <a:r>
              <a:rPr lang="de-DE" dirty="0"/>
              <a:t> in a </a:t>
            </a:r>
            <a:r>
              <a:rPr lang="de-DE" dirty="0" err="1"/>
              <a:t>tissue-restricted</a:t>
            </a:r>
            <a:r>
              <a:rPr lang="de-DE" dirty="0"/>
              <a:t> </a:t>
            </a:r>
            <a:r>
              <a:rPr lang="de-DE" dirty="0" err="1"/>
              <a:t>manner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analyse</a:t>
            </a:r>
            <a:r>
              <a:rPr lang="de-DE" dirty="0"/>
              <a:t> </a:t>
            </a:r>
            <a:r>
              <a:rPr lang="de-DE" dirty="0" err="1"/>
              <a:t>promiscous</a:t>
            </a:r>
            <a:r>
              <a:rPr lang="de-DE" dirty="0"/>
              <a:t>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expression</a:t>
            </a:r>
            <a:r>
              <a:rPr lang="de-DE" dirty="0"/>
              <a:t> in </a:t>
            </a:r>
            <a:r>
              <a:rPr lang="de-DE" dirty="0" err="1"/>
              <a:t>medullary</a:t>
            </a:r>
            <a:r>
              <a:rPr lang="de-DE" dirty="0"/>
              <a:t> </a:t>
            </a:r>
            <a:r>
              <a:rPr lang="de-DE" dirty="0" err="1"/>
              <a:t>thymic</a:t>
            </a:r>
            <a:r>
              <a:rPr lang="de-DE" dirty="0"/>
              <a:t> </a:t>
            </a:r>
            <a:r>
              <a:rPr lang="de-DE" dirty="0" err="1"/>
              <a:t>epithelial</a:t>
            </a:r>
            <a:r>
              <a:rPr lang="de-DE" dirty="0"/>
              <a:t> </a:t>
            </a:r>
            <a:r>
              <a:rPr lang="de-DE" dirty="0" err="1"/>
              <a:t>cells</a:t>
            </a:r>
            <a:r>
              <a:rPr lang="de-DE" dirty="0"/>
              <a:t>. Diplomarbeit, Albert-Ludwigs-</a:t>
            </a:r>
            <a:r>
              <a:rPr lang="de-DE" dirty="0" err="1"/>
              <a:t>Universitaet</a:t>
            </a:r>
            <a:r>
              <a:rPr lang="de-DE" dirty="0"/>
              <a:t>, Freiburg, Germany.</a:t>
            </a:r>
          </a:p>
          <a:p>
            <a:r>
              <a:rPr lang="de-DE" dirty="0" err="1"/>
              <a:t>Irie</a:t>
            </a:r>
            <a:r>
              <a:rPr lang="de-DE" dirty="0"/>
              <a:t>, N., </a:t>
            </a:r>
            <a:r>
              <a:rPr lang="de-DE" dirty="0" err="1"/>
              <a:t>Kuratani</a:t>
            </a:r>
            <a:r>
              <a:rPr lang="de-DE" dirty="0"/>
              <a:t>, S. </a:t>
            </a:r>
            <a:r>
              <a:rPr lang="de-DE" dirty="0" err="1"/>
              <a:t>Comparative</a:t>
            </a:r>
            <a:r>
              <a:rPr lang="de-DE" dirty="0"/>
              <a:t> </a:t>
            </a:r>
            <a:r>
              <a:rPr lang="de-DE" dirty="0" err="1"/>
              <a:t>transcriptome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reveals</a:t>
            </a:r>
            <a:r>
              <a:rPr lang="de-DE" dirty="0"/>
              <a:t> </a:t>
            </a:r>
            <a:r>
              <a:rPr lang="de-DE" dirty="0" err="1"/>
              <a:t>vertebrate</a:t>
            </a:r>
            <a:r>
              <a:rPr lang="de-DE" dirty="0"/>
              <a:t> </a:t>
            </a:r>
            <a:r>
              <a:rPr lang="de-DE" dirty="0" err="1"/>
              <a:t>phylotypic</a:t>
            </a:r>
            <a:r>
              <a:rPr lang="de-DE" dirty="0"/>
              <a:t> </a:t>
            </a:r>
            <a:r>
              <a:rPr lang="de-DE" dirty="0" err="1"/>
              <a:t>period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organogenesis</a:t>
            </a:r>
            <a:r>
              <a:rPr lang="de-DE" dirty="0"/>
              <a:t>. </a:t>
            </a:r>
            <a:r>
              <a:rPr lang="de-DE" i="1" dirty="0" err="1"/>
              <a:t>Nat</a:t>
            </a:r>
            <a:r>
              <a:rPr lang="de-DE" i="1" dirty="0"/>
              <a:t> </a:t>
            </a:r>
            <a:r>
              <a:rPr lang="de-DE" i="1" dirty="0" err="1"/>
              <a:t>Commun</a:t>
            </a:r>
            <a:r>
              <a:rPr lang="de-DE" dirty="0"/>
              <a:t> </a:t>
            </a:r>
            <a:r>
              <a:rPr lang="de-DE" b="1" dirty="0"/>
              <a:t>2, </a:t>
            </a:r>
            <a:r>
              <a:rPr lang="de-DE" dirty="0"/>
              <a:t>248 (2011). https://doi.org/10.1038/ncomms1248</a:t>
            </a:r>
          </a:p>
          <a:p>
            <a:r>
              <a:rPr lang="en-US" dirty="0" err="1"/>
              <a:t>Kyewski</a:t>
            </a:r>
            <a:r>
              <a:rPr lang="en-US" dirty="0"/>
              <a:t>, B., &amp; Klein, L. (2006). A central role for central tolerance. </a:t>
            </a:r>
            <a:r>
              <a:rPr lang="en-US" i="1" dirty="0"/>
              <a:t>Annual review of immunology</a:t>
            </a:r>
            <a:r>
              <a:rPr lang="en-US" dirty="0"/>
              <a:t>, </a:t>
            </a:r>
            <a:r>
              <a:rPr lang="en-US" i="1" dirty="0"/>
              <a:t>24</a:t>
            </a:r>
            <a:r>
              <a:rPr lang="en-US" dirty="0"/>
              <a:t>, 571–606. https://doi.org/10.1146/annurev.immunol.23.021704.115601 </a:t>
            </a:r>
          </a:p>
          <a:p>
            <a:r>
              <a:rPr lang="en-US" dirty="0" err="1"/>
              <a:t>Kyewski</a:t>
            </a:r>
            <a:r>
              <a:rPr lang="en-US" dirty="0"/>
              <a:t> et al. 2004, Self-representation in the thymus: an extended view, Nat. Rev. </a:t>
            </a:r>
            <a:r>
              <a:rPr lang="en-US" dirty="0" err="1"/>
              <a:t>Immunol</a:t>
            </a:r>
            <a:r>
              <a:rPr lang="en-US" dirty="0"/>
              <a:t>. 2004 Sep, 4 (9) 699-698. https://pubmed.ncbi.nlm.nih.gov/15343368/</a:t>
            </a:r>
          </a:p>
          <a:p>
            <a:r>
              <a:rPr lang="de-DE" dirty="0"/>
              <a:t>Atkinson, M.A., Eisenbarth, G.S. </a:t>
            </a:r>
            <a:r>
              <a:rPr lang="de-DE" dirty="0" err="1"/>
              <a:t>and</a:t>
            </a:r>
            <a:r>
              <a:rPr lang="de-DE" dirty="0"/>
              <a:t> Michels, A.W. (2014) Type 1 Diabetes. Lancet, 383, 69-82.</a:t>
            </a:r>
            <a:br>
              <a:rPr lang="de-DE" dirty="0"/>
            </a:br>
            <a:r>
              <a:rPr lang="de-DE" dirty="0"/>
              <a:t>https://doi.org/10.1016/S0140-6736(13)60591-7</a:t>
            </a:r>
          </a:p>
          <a:p>
            <a:r>
              <a:rPr lang="en-US" dirty="0"/>
              <a:t>Srinivasan, </a:t>
            </a:r>
            <a:r>
              <a:rPr lang="en-US" dirty="0" err="1"/>
              <a:t>Shardha</a:t>
            </a:r>
            <a:r>
              <a:rPr lang="en-US" dirty="0"/>
              <a:t>, et al. "Noninvasive, in utero imaging of mouse embryonic heart development with 40-MHz echocardiography." </a:t>
            </a:r>
            <a:r>
              <a:rPr lang="de-DE" i="1" dirty="0" err="1"/>
              <a:t>Circulation</a:t>
            </a:r>
            <a:r>
              <a:rPr lang="de-DE" dirty="0"/>
              <a:t> 98.9 (1998): 912-918.</a:t>
            </a:r>
          </a:p>
          <a:p>
            <a:r>
              <a:rPr lang="en-US" dirty="0" err="1"/>
              <a:t>Zong</a:t>
            </a:r>
            <a:r>
              <a:rPr lang="en-US" dirty="0"/>
              <a:t>, </a:t>
            </a:r>
            <a:r>
              <a:rPr lang="en-US" dirty="0" err="1"/>
              <a:t>Yiwei</a:t>
            </a:r>
            <a:r>
              <a:rPr lang="en-US" dirty="0"/>
              <a:t>, and Joshua R. Friedman. "Liver development." </a:t>
            </a:r>
            <a:r>
              <a:rPr lang="en-US" i="1" dirty="0"/>
              <a:t>Liver Disease in Children</a:t>
            </a:r>
            <a:r>
              <a:rPr lang="en-US" dirty="0"/>
              <a:t> (2014): 1-813.</a:t>
            </a:r>
            <a:endParaRPr lang="de-DE" dirty="0"/>
          </a:p>
          <a:p>
            <a:r>
              <a:rPr lang="en-US" dirty="0"/>
              <a:t>Ten Have-</a:t>
            </a:r>
            <a:r>
              <a:rPr lang="en-US" dirty="0" err="1"/>
              <a:t>Opbroek</a:t>
            </a:r>
            <a:r>
              <a:rPr lang="en-US" dirty="0"/>
              <a:t>, </a:t>
            </a:r>
            <a:r>
              <a:rPr lang="en-US" dirty="0" err="1"/>
              <a:t>Ank</a:t>
            </a:r>
            <a:r>
              <a:rPr lang="en-US" dirty="0"/>
              <a:t> AW. "Lung development in the mouse embryo." </a:t>
            </a:r>
            <a:r>
              <a:rPr lang="de-DE" i="1" dirty="0"/>
              <a:t>Experimental </a:t>
            </a:r>
            <a:r>
              <a:rPr lang="de-DE" i="1" dirty="0" err="1"/>
              <a:t>lung</a:t>
            </a:r>
            <a:r>
              <a:rPr lang="de-DE" i="1" dirty="0"/>
              <a:t> </a:t>
            </a:r>
            <a:r>
              <a:rPr lang="de-DE" i="1" dirty="0" err="1"/>
              <a:t>research</a:t>
            </a:r>
            <a:r>
              <a:rPr lang="de-DE" dirty="0"/>
              <a:t> 17.2 (1991): 111-130.</a:t>
            </a:r>
          </a:p>
          <a:p>
            <a:r>
              <a:rPr lang="en-US" dirty="0" err="1"/>
              <a:t>Holländer</a:t>
            </a:r>
            <a:r>
              <a:rPr lang="en-US" dirty="0"/>
              <a:t>, Georg, et al. "Cellular and molecular events during early thymus development." </a:t>
            </a:r>
            <a:r>
              <a:rPr lang="de-DE" i="1" dirty="0" err="1"/>
              <a:t>Immunological</a:t>
            </a:r>
            <a:r>
              <a:rPr lang="de-DE" i="1" dirty="0"/>
              <a:t> </a:t>
            </a:r>
            <a:r>
              <a:rPr lang="de-DE" i="1" dirty="0" err="1"/>
              <a:t>reviews</a:t>
            </a:r>
            <a:r>
              <a:rPr lang="de-DE" dirty="0"/>
              <a:t> 209.1 (2006): 28-46.</a:t>
            </a:r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935533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Extraslide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The paper of the dataset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/>
              <a:t>Comparison of the transcriptome during </a:t>
            </a:r>
            <a:r>
              <a:rPr lang="en-US" dirty="0" err="1"/>
              <a:t>phylotypic</a:t>
            </a:r>
            <a:r>
              <a:rPr lang="en-US" dirty="0"/>
              <a:t> period of multiple vertebrates</a:t>
            </a:r>
          </a:p>
          <a:p>
            <a:pPr fontAlgn="base"/>
            <a:r>
              <a:rPr lang="en-US" dirty="0"/>
              <a:t>Two theories for development</a:t>
            </a:r>
          </a:p>
          <a:p>
            <a:pPr lvl="1" fontAlgn="base"/>
            <a:r>
              <a:rPr lang="en-US" dirty="0"/>
              <a:t>Funnel-like model: increasing diversity </a:t>
            </a:r>
            <a:br>
              <a:rPr lang="en-US" dirty="0"/>
            </a:br>
            <a:r>
              <a:rPr lang="en-US" dirty="0"/>
              <a:t>over time</a:t>
            </a:r>
          </a:p>
          <a:p>
            <a:pPr lvl="1" fontAlgn="base"/>
            <a:r>
              <a:rPr lang="en-US" dirty="0"/>
              <a:t>Hourglass model: mid-embryonic stages </a:t>
            </a:r>
            <a:br>
              <a:rPr lang="en-US" dirty="0"/>
            </a:br>
            <a:r>
              <a:rPr lang="en-US" dirty="0"/>
              <a:t>(organogenesis) are more evolutionarily </a:t>
            </a:r>
            <a:br>
              <a:rPr lang="en-US" dirty="0"/>
            </a:br>
            <a:r>
              <a:rPr lang="en-US" dirty="0"/>
              <a:t>conserved</a:t>
            </a:r>
          </a:p>
        </p:txBody>
      </p:sp>
      <p:pic>
        <p:nvPicPr>
          <p:cNvPr id="1028" name="Picture 4" descr="Figure 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165"/>
          <a:stretch/>
        </p:blipFill>
        <p:spPr bwMode="auto">
          <a:xfrm>
            <a:off x="14537771" y="5273824"/>
            <a:ext cx="9010650" cy="681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14234087" y="12084496"/>
            <a:ext cx="961801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Irie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, N.,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Kuratani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, S.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Comparative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transcriptome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analysis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reveals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vertebrate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phylotypic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period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br>
              <a:rPr lang="de-DE" sz="1800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during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organogenesis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. </a:t>
            </a:r>
            <a:r>
              <a:rPr lang="de-DE" sz="1800" i="1" dirty="0" err="1">
                <a:solidFill>
                  <a:schemeClr val="bg1">
                    <a:lumMod val="65000"/>
                  </a:schemeClr>
                </a:solidFill>
              </a:rPr>
              <a:t>Nat</a:t>
            </a:r>
            <a:r>
              <a:rPr lang="de-DE" sz="1800" i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i="1" dirty="0" err="1">
                <a:solidFill>
                  <a:schemeClr val="bg1">
                    <a:lumMod val="65000"/>
                  </a:schemeClr>
                </a:solidFill>
              </a:rPr>
              <a:t>Commun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b="1" dirty="0">
                <a:solidFill>
                  <a:schemeClr val="bg1">
                    <a:lumMod val="65000"/>
                  </a:schemeClr>
                </a:solidFill>
              </a:rPr>
              <a:t>2, 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248 (2011). https://doi.org/10.1038/ncomms1248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FillTx/>
              <a:sym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50217283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Microarray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do </a:t>
            </a:r>
            <a:r>
              <a:rPr dirty="0"/>
              <a:t>Microarrays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?</a:t>
            </a:r>
            <a:endParaRPr dirty="0"/>
          </a:p>
        </p:txBody>
      </p:sp>
      <p:sp>
        <p:nvSpPr>
          <p:cNvPr id="170" name="Gene Chip that reads gene expression in form of RN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Gene Chip that reads gene expression in form of RNA</a:t>
            </a:r>
          </a:p>
          <a:p>
            <a:r>
              <a:rPr dirty="0"/>
              <a:t>RNA -&gt; cDNA -&gt; labelling -&gt; </a:t>
            </a:r>
            <a:r>
              <a:rPr dirty="0" err="1"/>
              <a:t>Hybridisation</a:t>
            </a:r>
            <a:r>
              <a:rPr dirty="0"/>
              <a:t> -&gt; Scanning -&gt; </a:t>
            </a:r>
            <a:r>
              <a:rPr b="1" dirty="0">
                <a:solidFill>
                  <a:schemeClr val="accent2"/>
                </a:solidFill>
              </a:rPr>
              <a:t>Data Acquisition</a:t>
            </a:r>
          </a:p>
          <a:p>
            <a:r>
              <a:rPr dirty="0"/>
              <a:t>Labelling via biotin or Fluorescence</a:t>
            </a:r>
          </a:p>
          <a:p>
            <a:r>
              <a:rPr dirty="0"/>
              <a:t>Brand of chip:</a:t>
            </a:r>
            <a:r>
              <a:rPr lang="de-DE" dirty="0"/>
              <a:t> </a:t>
            </a:r>
            <a:r>
              <a:rPr lang="en-US" dirty="0" err="1"/>
              <a:t>Affymetrix</a:t>
            </a:r>
            <a:r>
              <a:rPr lang="en-US" dirty="0"/>
              <a:t> Mouse Genome 430 2.0 Array</a:t>
            </a:r>
            <a:endParaRPr dirty="0"/>
          </a:p>
        </p:txBody>
      </p:sp>
      <p:pic>
        <p:nvPicPr>
          <p:cNvPr id="171" name="Bild" descr="Bil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4145" y="8243269"/>
            <a:ext cx="7482312" cy="420594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Internal Quality Control"/>
          <p:cNvSpPr txBox="1"/>
          <p:nvPr/>
        </p:nvSpPr>
        <p:spPr>
          <a:xfrm>
            <a:off x="10097262" y="11082508"/>
            <a:ext cx="4189477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/>
            </a:lvl1pPr>
          </a:lstStyle>
          <a:p>
            <a:r>
              <a:rPr dirty="0"/>
              <a:t>Internal Quality Control</a:t>
            </a:r>
          </a:p>
        </p:txBody>
      </p:sp>
      <p:sp>
        <p:nvSpPr>
          <p:cNvPr id="173" name="Pfeil"/>
          <p:cNvSpPr/>
          <p:nvPr/>
        </p:nvSpPr>
        <p:spPr>
          <a:xfrm>
            <a:off x="18247418" y="10738977"/>
            <a:ext cx="625710" cy="584201"/>
          </a:xfrm>
          <a:prstGeom prst="rightArrow">
            <a:avLst>
              <a:gd name="adj1" fmla="val 32000"/>
              <a:gd name="adj2" fmla="val 6854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what our Dataset looks like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Grafik 4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426757B-869F-9D5E-629D-493599B121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112" y="4481736"/>
            <a:ext cx="14732568" cy="777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229859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Metho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Methods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Quality Control</a:t>
            </a:r>
            <a:endParaRPr dirty="0"/>
          </a:p>
        </p:txBody>
      </p:sp>
      <p:sp>
        <p:nvSpPr>
          <p:cNvPr id="178" name="RNA degradation plot for quality control…"/>
          <p:cNvSpPr txBox="1">
            <a:spLocks noGrp="1"/>
          </p:cNvSpPr>
          <p:nvPr>
            <p:ph type="body" idx="1"/>
          </p:nvPr>
        </p:nvSpPr>
        <p:spPr>
          <a:xfrm>
            <a:off x="1270000" y="2681536"/>
            <a:ext cx="21844000" cy="10018464"/>
          </a:xfrm>
          <a:prstGeom prst="rect">
            <a:avLst/>
          </a:prstGeom>
        </p:spPr>
        <p:txBody>
          <a:bodyPr/>
          <a:lstStyle/>
          <a:p>
            <a:r>
              <a:rPr dirty="0"/>
              <a:t>RNA degradation plot for quality control</a:t>
            </a:r>
          </a:p>
          <a:p>
            <a:r>
              <a:rPr dirty="0" err="1"/>
              <a:t>VSNrma</a:t>
            </a:r>
            <a:r>
              <a:rPr dirty="0"/>
              <a:t> </a:t>
            </a:r>
            <a:r>
              <a:rPr dirty="0" err="1"/>
              <a:t>Normalisation</a:t>
            </a:r>
            <a:endParaRPr dirty="0"/>
          </a:p>
          <a:p>
            <a:r>
              <a:rPr dirty="0"/>
              <a:t>Boxplot before and after </a:t>
            </a:r>
            <a:r>
              <a:rPr dirty="0" err="1"/>
              <a:t>normalisation</a:t>
            </a:r>
            <a:r>
              <a:rPr dirty="0"/>
              <a:t> </a:t>
            </a:r>
          </a:p>
          <a:p>
            <a:r>
              <a:rPr dirty="0"/>
              <a:t>If necessary Quantile </a:t>
            </a:r>
            <a:r>
              <a:rPr dirty="0" err="1"/>
              <a:t>normalisation</a:t>
            </a:r>
            <a:r>
              <a:rPr dirty="0"/>
              <a:t> </a:t>
            </a:r>
          </a:p>
          <a:p>
            <a:r>
              <a:rPr dirty="0"/>
              <a:t>Scatter plot to control chip quality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B9DCBD20-2582-4050-E373-084D50325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299" y="596905"/>
            <a:ext cx="12639401" cy="12522189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412ABCFF-8784-3587-CC48-FD50A9B66D57}"/>
              </a:ext>
            </a:extLst>
          </p:cNvPr>
          <p:cNvSpPr txBox="1"/>
          <p:nvPr/>
        </p:nvSpPr>
        <p:spPr>
          <a:xfrm>
            <a:off x="1390800" y="1025352"/>
            <a:ext cx="2987997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4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Mean SD Plot</a:t>
            </a:r>
          </a:p>
        </p:txBody>
      </p:sp>
    </p:spTree>
    <p:extLst>
      <p:ext uri="{BB962C8B-B14F-4D97-AF65-F5344CB8AC3E}">
        <p14:creationId xmlns:p14="http://schemas.microsoft.com/office/powerpoint/2010/main" val="65895602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arly organ development in ? embry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/>
              <a:t>Biological Background</a:t>
            </a:r>
            <a:endParaRPr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R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TRAs</a:t>
            </a:r>
          </a:p>
        </p:txBody>
      </p:sp>
      <p:sp>
        <p:nvSpPr>
          <p:cNvPr id="156" name="Tissue Restricted Antigen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Tissue Restricted Antigenes</a:t>
            </a:r>
          </a:p>
        </p:txBody>
      </p:sp>
      <p:sp>
        <p:nvSpPr>
          <p:cNvPr id="157" name="Central tolerance of the immune system = Negative Selection process (Kyewski &amp; Klein,2006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Central tolerance of the immune system = Negative Selection process</a:t>
            </a:r>
            <a:endParaRPr lang="de-DE" dirty="0"/>
          </a:p>
          <a:p>
            <a:r>
              <a:rPr dirty="0"/>
              <a:t>Developing T-Cells -&gt; exposed to TRAs in thymus -&gt; binding cells apoptosis</a:t>
            </a:r>
          </a:p>
          <a:p>
            <a:r>
              <a:rPr dirty="0"/>
              <a:t>Defect: Auto immune diseases, e.g. Diabetes Type I</a:t>
            </a:r>
          </a:p>
          <a:p>
            <a:endParaRPr dirty="0"/>
          </a:p>
        </p:txBody>
      </p:sp>
      <p:graphicFrame>
        <p:nvGraphicFramePr>
          <p:cNvPr id="2" name="Tabel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704443"/>
              </p:ext>
            </p:extLst>
          </p:nvPr>
        </p:nvGraphicFramePr>
        <p:xfrm>
          <a:off x="1318792" y="8442176"/>
          <a:ext cx="21169247" cy="3791746"/>
        </p:xfrm>
        <a:graphic>
          <a:graphicData uri="http://schemas.openxmlformats.org/drawingml/2006/table">
            <a:tbl>
              <a:tblPr/>
              <a:tblGrid>
                <a:gridCol w="19244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1895873">
                <a:tc>
                  <a:txBody>
                    <a:bodyPr/>
                    <a:lstStyle/>
                    <a:p>
                      <a:r>
                        <a:rPr lang="de-DE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ensembl.transcript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ensembl.gene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gene.symbol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entrezID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refseqID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unigeneID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chrom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startsite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tiss.number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tissues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max.tissue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95873"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ENSMUST00000000003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ENSMUSG00000000003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Pbsn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54192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de-DE">
                          <a:effectLst/>
                          <a:latin typeface="Helvetica" pitchFamily="2" charset="0"/>
                        </a:rPr>
                      </a:br>
                      <a:endParaRPr lang="de-DE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de-DE">
                          <a:effectLst/>
                          <a:latin typeface="Helvetica" pitchFamily="2" charset="0"/>
                        </a:rPr>
                      </a:br>
                      <a:endParaRPr lang="de-DE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X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77837901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prostate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prostate</a:t>
                      </a:r>
                      <a:endParaRPr lang="de-DE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Rechteck 2"/>
          <p:cNvSpPr/>
          <p:nvPr/>
        </p:nvSpPr>
        <p:spPr>
          <a:xfrm>
            <a:off x="10362813" y="7614732"/>
            <a:ext cx="36583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/>
              <a:t>tra.2014.mouse.5x.table</a:t>
            </a:r>
          </a:p>
        </p:txBody>
      </p:sp>
      <p:sp>
        <p:nvSpPr>
          <p:cNvPr id="4" name="Rechteck 3"/>
          <p:cNvSpPr/>
          <p:nvPr/>
        </p:nvSpPr>
        <p:spPr>
          <a:xfrm>
            <a:off x="15000312" y="12474624"/>
            <a:ext cx="12192000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 sz="2200" b="1"/>
            </a:pPr>
            <a:r>
              <a:rPr lang="de-DE" dirty="0"/>
              <a:t>Dinkelacker, 2007</a:t>
            </a:r>
          </a:p>
          <a:p>
            <a:pPr>
              <a:defRPr sz="2200" b="1"/>
            </a:pPr>
            <a:r>
              <a:rPr lang="de-DE" dirty="0"/>
              <a:t>Dinkelacker, 2019</a:t>
            </a:r>
          </a:p>
        </p:txBody>
      </p:sp>
      <p:sp>
        <p:nvSpPr>
          <p:cNvPr id="8" name="Ellipse 7"/>
          <p:cNvSpPr/>
          <p:nvPr/>
        </p:nvSpPr>
        <p:spPr>
          <a:xfrm>
            <a:off x="4991200" y="8243122"/>
            <a:ext cx="2080581" cy="864096"/>
          </a:xfrm>
          <a:prstGeom prst="ellipse">
            <a:avLst/>
          </a:prstGeom>
          <a:noFill/>
          <a:ln w="5715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9" name="Ellipse 8"/>
          <p:cNvSpPr/>
          <p:nvPr/>
        </p:nvSpPr>
        <p:spPr>
          <a:xfrm>
            <a:off x="20438987" y="8201474"/>
            <a:ext cx="1947822" cy="864096"/>
          </a:xfrm>
          <a:prstGeom prst="ellipse">
            <a:avLst/>
          </a:prstGeom>
          <a:noFill/>
          <a:ln w="5715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Embryonic</a:t>
            </a:r>
            <a:r>
              <a:rPr lang="en-US" dirty="0"/>
              <a:t> Development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C9DB5C1-5E1E-8131-E78D-B66F1C3FC8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31" b="50569"/>
          <a:stretch/>
        </p:blipFill>
        <p:spPr>
          <a:xfrm>
            <a:off x="18034135" y="644878"/>
            <a:ext cx="6085171" cy="3782316"/>
          </a:xfrm>
          <a:prstGeom prst="rect">
            <a:avLst/>
          </a:prstGeom>
        </p:spPr>
      </p:pic>
      <p:grpSp>
        <p:nvGrpSpPr>
          <p:cNvPr id="16" name="Gruppieren 15"/>
          <p:cNvGrpSpPr/>
          <p:nvPr/>
        </p:nvGrpSpPr>
        <p:grpSpPr>
          <a:xfrm>
            <a:off x="4607094" y="5026115"/>
            <a:ext cx="15267026" cy="7016792"/>
            <a:chOff x="3664274" y="5005137"/>
            <a:chExt cx="15267026" cy="7016792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04000980-C1E8-6AE4-9324-A726759D22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64274" y="5005137"/>
              <a:ext cx="15267026" cy="5667791"/>
            </a:xfrm>
            <a:prstGeom prst="rect">
              <a:avLst/>
            </a:prstGeom>
          </p:spPr>
        </p:pic>
        <p:sp>
          <p:nvSpPr>
            <p:cNvPr id="5" name="Rechteck 4"/>
            <p:cNvSpPr/>
            <p:nvPr/>
          </p:nvSpPr>
          <p:spPr>
            <a:xfrm>
              <a:off x="8534249" y="9427606"/>
              <a:ext cx="5184577" cy="59503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3810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200" i="0" u="none" strike="noStrike" normalizeH="0" baseline="0" dirty="0">
                  <a:ln w="12700">
                    <a:noFill/>
                    <a:prstDash val="solid"/>
                  </a:ln>
                  <a:solidFill>
                    <a:schemeClr val="tx1"/>
                  </a:solidFill>
                  <a:uFillTx/>
                  <a:latin typeface="Avenir Next Medium"/>
                  <a:ea typeface="Avenir Next Medium"/>
                  <a:cs typeface="Avenir Next Medium"/>
                  <a:sym typeface="Avenir Next Medium"/>
                </a:rPr>
                <a:t>Lung primordium</a:t>
              </a:r>
            </a:p>
          </p:txBody>
        </p:sp>
        <p:sp>
          <p:nvSpPr>
            <p:cNvPr id="9" name="Rechteck 8"/>
            <p:cNvSpPr/>
            <p:nvPr/>
          </p:nvSpPr>
          <p:spPr>
            <a:xfrm>
              <a:off x="13718826" y="9427605"/>
              <a:ext cx="5212474" cy="59503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3810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200" i="0" u="none" strike="noStrike" normalizeH="0" baseline="0" dirty="0">
                  <a:ln w="12700">
                    <a:noFill/>
                    <a:prstDash val="solid"/>
                  </a:ln>
                  <a:solidFill>
                    <a:schemeClr val="tx1"/>
                  </a:solidFill>
                  <a:uFillTx/>
                  <a:latin typeface="Avenir Next Medium"/>
                  <a:ea typeface="Avenir Next Medium"/>
                  <a:cs typeface="Avenir Next Medium"/>
                  <a:sym typeface="Avenir Next Medium"/>
                </a:rPr>
                <a:t>Lung</a:t>
              </a:r>
            </a:p>
          </p:txBody>
        </p:sp>
        <p:sp>
          <p:nvSpPr>
            <p:cNvPr id="10" name="Rechteck 9"/>
            <p:cNvSpPr/>
            <p:nvPr/>
          </p:nvSpPr>
          <p:spPr>
            <a:xfrm>
              <a:off x="8534249" y="10351552"/>
              <a:ext cx="4752529" cy="59503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8100"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200" i="0" u="none" strike="noStrike" normalizeH="0" baseline="0" dirty="0">
                  <a:ln w="12700">
                    <a:noFill/>
                    <a:prstDash val="solid"/>
                  </a:ln>
                  <a:solidFill>
                    <a:schemeClr val="tx1"/>
                  </a:solidFill>
                  <a:uFillTx/>
                  <a:latin typeface="Avenir Next Medium"/>
                  <a:ea typeface="Avenir Next Medium"/>
                  <a:cs typeface="Avenir Next Medium"/>
                  <a:sym typeface="Avenir Next Medium"/>
                </a:rPr>
                <a:t>Heart</a:t>
              </a:r>
            </a:p>
          </p:txBody>
        </p:sp>
        <p:sp>
          <p:nvSpPr>
            <p:cNvPr id="11" name="Rechteck 10"/>
            <p:cNvSpPr/>
            <p:nvPr/>
          </p:nvSpPr>
          <p:spPr>
            <a:xfrm>
              <a:off x="3784224" y="11426894"/>
              <a:ext cx="4750025" cy="595035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38100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200" i="0" u="none" strike="noStrike" normalizeH="0" baseline="0" dirty="0">
                  <a:ln w="12700">
                    <a:noFill/>
                    <a:prstDash val="solid"/>
                  </a:ln>
                  <a:solidFill>
                    <a:schemeClr val="tx1"/>
                  </a:solidFill>
                  <a:uFillTx/>
                  <a:latin typeface="Avenir Next Medium"/>
                  <a:ea typeface="Avenir Next Medium"/>
                  <a:cs typeface="Avenir Next Medium"/>
                  <a:sym typeface="Avenir Next Medium"/>
                </a:rPr>
                <a:t>Liver</a:t>
              </a:r>
            </a:p>
          </p:txBody>
        </p:sp>
        <p:sp>
          <p:nvSpPr>
            <p:cNvPr id="15" name="Rechteck 14"/>
            <p:cNvSpPr/>
            <p:nvPr/>
          </p:nvSpPr>
          <p:spPr>
            <a:xfrm>
              <a:off x="11297788" y="11426894"/>
              <a:ext cx="5790756" cy="59503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defTabSz="457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200" i="0" u="none" strike="noStrike" normalizeH="0" baseline="0" dirty="0">
                  <a:ln w="12700">
                    <a:noFill/>
                    <a:prstDash val="solid"/>
                  </a:ln>
                  <a:solidFill>
                    <a:schemeClr val="tx1"/>
                  </a:solidFill>
                  <a:uFillTx/>
                  <a:latin typeface="Avenir Next Medium"/>
                  <a:ea typeface="Avenir Next Medium"/>
                  <a:cs typeface="Avenir Next Medium"/>
                  <a:sym typeface="Avenir Next Medium"/>
                </a:rPr>
                <a:t>Thymus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701452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arly organ development in ? embry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/>
              <a:t>Dataset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505056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Dataset</a:t>
            </a:r>
          </a:p>
        </p:txBody>
      </p:sp>
      <p:sp>
        <p:nvSpPr>
          <p:cNvPr id="166" name="What did we choose, why did we choose i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What did we choose, why did we choose it</a:t>
            </a:r>
          </a:p>
        </p:txBody>
      </p:sp>
      <p:sp>
        <p:nvSpPr>
          <p:cNvPr id="167" name="Background Pape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Irie</a:t>
            </a:r>
            <a:r>
              <a:rPr lang="de-DE" dirty="0"/>
              <a:t>, N., &amp; </a:t>
            </a:r>
            <a:r>
              <a:rPr lang="de-DE" dirty="0" err="1"/>
              <a:t>Kuratani</a:t>
            </a:r>
            <a:r>
              <a:rPr lang="de-DE" dirty="0"/>
              <a:t>, S. (2011). </a:t>
            </a:r>
            <a:r>
              <a:rPr lang="de-DE" dirty="0" err="1"/>
              <a:t>Comparative</a:t>
            </a:r>
            <a:r>
              <a:rPr lang="de-DE" dirty="0"/>
              <a:t> </a:t>
            </a:r>
            <a:r>
              <a:rPr lang="de-DE" dirty="0" err="1"/>
              <a:t>transcriptome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reveals</a:t>
            </a:r>
            <a:r>
              <a:rPr lang="de-DE" dirty="0"/>
              <a:t> </a:t>
            </a:r>
            <a:r>
              <a:rPr lang="de-DE" dirty="0" err="1"/>
              <a:t>vertebrate</a:t>
            </a:r>
            <a:r>
              <a:rPr lang="de-DE" dirty="0"/>
              <a:t> </a:t>
            </a:r>
            <a:r>
              <a:rPr lang="de-DE" dirty="0" err="1"/>
              <a:t>phylotypic</a:t>
            </a:r>
            <a:r>
              <a:rPr lang="de-DE" dirty="0"/>
              <a:t> </a:t>
            </a:r>
            <a:r>
              <a:rPr lang="de-DE" dirty="0" err="1"/>
              <a:t>period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organogenesis</a:t>
            </a:r>
            <a:r>
              <a:rPr lang="de-DE" dirty="0"/>
              <a:t>. </a:t>
            </a:r>
            <a:r>
              <a:rPr lang="de-DE" i="1" dirty="0"/>
              <a:t>Nature </a:t>
            </a:r>
            <a:r>
              <a:rPr lang="de-DE" i="1" dirty="0" err="1"/>
              <a:t>communications</a:t>
            </a:r>
            <a:r>
              <a:rPr lang="de-DE" dirty="0"/>
              <a:t>, </a:t>
            </a:r>
            <a:r>
              <a:rPr lang="de-DE" i="1" dirty="0"/>
              <a:t>2</a:t>
            </a:r>
            <a:r>
              <a:rPr lang="de-DE" dirty="0"/>
              <a:t>, 248. https://doi.org/10.1038/ncomms1248</a:t>
            </a:r>
          </a:p>
          <a:p>
            <a:r>
              <a:rPr dirty="0"/>
              <a:t>Gene Expression in </a:t>
            </a:r>
            <a:r>
              <a:rPr lang="en-US" dirty="0"/>
              <a:t>mouse</a:t>
            </a:r>
            <a:r>
              <a:rPr dirty="0"/>
              <a:t> embryo development</a:t>
            </a:r>
          </a:p>
          <a:p>
            <a:r>
              <a:rPr dirty="0"/>
              <a:t>Intervals:</a:t>
            </a:r>
            <a:r>
              <a:rPr lang="de-DE" dirty="0"/>
              <a:t> E7.5, E8.5, E9.5, E10.5, E12.5, E14.5, E16.5, E18.5 (</a:t>
            </a:r>
            <a:r>
              <a:rPr lang="de-DE" dirty="0" err="1"/>
              <a:t>days</a:t>
            </a:r>
            <a:r>
              <a:rPr lang="de-DE" dirty="0"/>
              <a:t> after </a:t>
            </a:r>
            <a:r>
              <a:rPr lang="de-DE" dirty="0" err="1"/>
              <a:t>mating</a:t>
            </a:r>
            <a:r>
              <a:rPr lang="de-DE" dirty="0"/>
              <a:t>)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en-US" dirty="0" err="1"/>
              <a:t>containig</a:t>
            </a:r>
            <a:r>
              <a:rPr lang="de-DE" dirty="0"/>
              <a:t> 2-3 </a:t>
            </a:r>
            <a:r>
              <a:rPr lang="de-DE" dirty="0" err="1"/>
              <a:t>samples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RNA </a:t>
            </a:r>
            <a:r>
              <a:rPr lang="de-DE" dirty="0" err="1"/>
              <a:t>of</a:t>
            </a:r>
            <a:r>
              <a:rPr lang="de-DE" dirty="0"/>
              <a:t> multiple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embyos</a:t>
            </a:r>
            <a:endParaRPr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/>
          <p:cNvGrpSpPr/>
          <p:nvPr/>
        </p:nvGrpSpPr>
        <p:grpSpPr>
          <a:xfrm>
            <a:off x="14208224" y="2135075"/>
            <a:ext cx="10607455" cy="9586416"/>
            <a:chOff x="14208224" y="2751186"/>
            <a:chExt cx="10607455" cy="9586416"/>
          </a:xfrm>
        </p:grpSpPr>
        <p:pic>
          <p:nvPicPr>
            <p:cNvPr id="59" name="Grafik 58">
              <a:extLst>
                <a:ext uri="{FF2B5EF4-FFF2-40B4-BE49-F238E27FC236}">
                  <a16:creationId xmlns:a16="http://schemas.microsoft.com/office/drawing/2014/main" id="{DAF5D726-A09B-2603-C3E3-B595C56DD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208224" y="2751186"/>
              <a:ext cx="10607455" cy="9586416"/>
            </a:xfrm>
            <a:prstGeom prst="rect">
              <a:avLst/>
            </a:prstGeom>
          </p:spPr>
        </p:pic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86A2BED0-20A2-D861-9F26-D3DDABA58CD3}"/>
                </a:ext>
              </a:extLst>
            </p:cNvPr>
            <p:cNvSpPr/>
            <p:nvPr/>
          </p:nvSpPr>
          <p:spPr>
            <a:xfrm>
              <a:off x="16453170" y="3469438"/>
              <a:ext cx="7541569" cy="1296144"/>
            </a:xfrm>
            <a:prstGeom prst="rect">
              <a:avLst/>
            </a:pr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1" name="Rechteck 60">
              <a:extLst>
                <a:ext uri="{FF2B5EF4-FFF2-40B4-BE49-F238E27FC236}">
                  <a16:creationId xmlns:a16="http://schemas.microsoft.com/office/drawing/2014/main" id="{BB9FACA0-5398-4FF9-7AAF-1109F936FA48}"/>
                </a:ext>
              </a:extLst>
            </p:cNvPr>
            <p:cNvSpPr/>
            <p:nvPr/>
          </p:nvSpPr>
          <p:spPr>
            <a:xfrm>
              <a:off x="16453169" y="4765582"/>
              <a:ext cx="7541569" cy="1296144"/>
            </a:xfrm>
            <a:prstGeom prst="rect">
              <a:avLst/>
            </a:pr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2" name="Rechteck 61">
              <a:extLst>
                <a:ext uri="{FF2B5EF4-FFF2-40B4-BE49-F238E27FC236}">
                  <a16:creationId xmlns:a16="http://schemas.microsoft.com/office/drawing/2014/main" id="{A66A732F-46BB-44D1-FC40-1A5A613A6FB8}"/>
                </a:ext>
              </a:extLst>
            </p:cNvPr>
            <p:cNvSpPr/>
            <p:nvPr/>
          </p:nvSpPr>
          <p:spPr>
            <a:xfrm>
              <a:off x="16453169" y="6061726"/>
              <a:ext cx="7541569" cy="1296144"/>
            </a:xfrm>
            <a:prstGeom prst="rect">
              <a:avLst/>
            </a:pr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3" name="Rechteck 62">
              <a:extLst>
                <a:ext uri="{FF2B5EF4-FFF2-40B4-BE49-F238E27FC236}">
                  <a16:creationId xmlns:a16="http://schemas.microsoft.com/office/drawing/2014/main" id="{99A0BFDA-FE4F-A048-6942-E03B01DA2CA2}"/>
                </a:ext>
              </a:extLst>
            </p:cNvPr>
            <p:cNvSpPr/>
            <p:nvPr/>
          </p:nvSpPr>
          <p:spPr>
            <a:xfrm>
              <a:off x="16453168" y="7357870"/>
              <a:ext cx="7541569" cy="1296144"/>
            </a:xfrm>
            <a:prstGeom prst="rect">
              <a:avLst/>
            </a:pr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4" name="Rechteck 63">
              <a:extLst>
                <a:ext uri="{FF2B5EF4-FFF2-40B4-BE49-F238E27FC236}">
                  <a16:creationId xmlns:a16="http://schemas.microsoft.com/office/drawing/2014/main" id="{072E9780-6604-6B5C-3EE1-630649B80FE6}"/>
                </a:ext>
              </a:extLst>
            </p:cNvPr>
            <p:cNvSpPr/>
            <p:nvPr/>
          </p:nvSpPr>
          <p:spPr>
            <a:xfrm>
              <a:off x="16446171" y="8654014"/>
              <a:ext cx="7541569" cy="864096"/>
            </a:xfrm>
            <a:prstGeom prst="rect">
              <a:avLst/>
            </a:pr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5" name="Rechteck 64">
              <a:extLst>
                <a:ext uri="{FF2B5EF4-FFF2-40B4-BE49-F238E27FC236}">
                  <a16:creationId xmlns:a16="http://schemas.microsoft.com/office/drawing/2014/main" id="{86E7F941-EA4F-EB4D-6991-F771E6CDE851}"/>
                </a:ext>
              </a:extLst>
            </p:cNvPr>
            <p:cNvSpPr/>
            <p:nvPr/>
          </p:nvSpPr>
          <p:spPr>
            <a:xfrm>
              <a:off x="16446172" y="9518110"/>
              <a:ext cx="7541569" cy="864096"/>
            </a:xfrm>
            <a:prstGeom prst="rect">
              <a:avLst/>
            </a:pr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6" name="Rechteck 65">
              <a:extLst>
                <a:ext uri="{FF2B5EF4-FFF2-40B4-BE49-F238E27FC236}">
                  <a16:creationId xmlns:a16="http://schemas.microsoft.com/office/drawing/2014/main" id="{C9C8766A-23BE-A8DC-4CD1-CCC55A8641C9}"/>
                </a:ext>
              </a:extLst>
            </p:cNvPr>
            <p:cNvSpPr/>
            <p:nvPr/>
          </p:nvSpPr>
          <p:spPr>
            <a:xfrm>
              <a:off x="16446171" y="10387514"/>
              <a:ext cx="7541569" cy="864096"/>
            </a:xfrm>
            <a:prstGeom prst="rect">
              <a:avLst/>
            </a:pr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7" name="Rechteck 66">
              <a:extLst>
                <a:ext uri="{FF2B5EF4-FFF2-40B4-BE49-F238E27FC236}">
                  <a16:creationId xmlns:a16="http://schemas.microsoft.com/office/drawing/2014/main" id="{8611F2D4-E1B4-0AD6-1182-2BB71FFD3BBB}"/>
                </a:ext>
              </a:extLst>
            </p:cNvPr>
            <p:cNvSpPr/>
            <p:nvPr/>
          </p:nvSpPr>
          <p:spPr>
            <a:xfrm>
              <a:off x="16446170" y="11246302"/>
              <a:ext cx="7541569" cy="864096"/>
            </a:xfrm>
            <a:prstGeom prst="rect">
              <a:avLst/>
            </a:prstGeom>
            <a:noFill/>
            <a:ln w="571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42E4E1C-A7C8-3B18-AE94-2DFF3A2D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Structure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9DB8630-3383-440F-3F26-37AEDA568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0000" y="2370237"/>
            <a:ext cx="21844000" cy="1103387"/>
          </a:xfrm>
        </p:spPr>
        <p:txBody>
          <a:bodyPr/>
          <a:lstStyle/>
          <a:p>
            <a:r>
              <a:rPr lang="de-DE"/>
              <a:t>20 Chips in total</a:t>
            </a:r>
          </a:p>
        </p:txBody>
      </p:sp>
      <p:sp>
        <p:nvSpPr>
          <p:cNvPr id="7" name="Week 1">
            <a:extLst>
              <a:ext uri="{FF2B5EF4-FFF2-40B4-BE49-F238E27FC236}">
                <a16:creationId xmlns:a16="http://schemas.microsoft.com/office/drawing/2014/main" id="{190BD912-F4C0-9A18-3394-5E7E57284C4F}"/>
              </a:ext>
            </a:extLst>
          </p:cNvPr>
          <p:cNvSpPr/>
          <p:nvPr/>
        </p:nvSpPr>
        <p:spPr>
          <a:xfrm>
            <a:off x="1164880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8" name="Week 1">
            <a:extLst>
              <a:ext uri="{FF2B5EF4-FFF2-40B4-BE49-F238E27FC236}">
                <a16:creationId xmlns:a16="http://schemas.microsoft.com/office/drawing/2014/main" id="{9EF0E7C7-1284-4CC1-1343-2B4D8FF5DFBD}"/>
              </a:ext>
            </a:extLst>
          </p:cNvPr>
          <p:cNvSpPr/>
          <p:nvPr/>
        </p:nvSpPr>
        <p:spPr>
          <a:xfrm>
            <a:off x="2927361" y="366882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 dirty="0"/>
              <a:t>E7.5</a:t>
            </a:r>
            <a:endParaRPr dirty="0"/>
          </a:p>
        </p:txBody>
      </p:sp>
      <p:sp>
        <p:nvSpPr>
          <p:cNvPr id="9" name="Week 1">
            <a:extLst>
              <a:ext uri="{FF2B5EF4-FFF2-40B4-BE49-F238E27FC236}">
                <a16:creationId xmlns:a16="http://schemas.microsoft.com/office/drawing/2014/main" id="{910A7528-79D7-52E0-43F1-8CFDAC25D20E}"/>
              </a:ext>
            </a:extLst>
          </p:cNvPr>
          <p:cNvSpPr/>
          <p:nvPr/>
        </p:nvSpPr>
        <p:spPr>
          <a:xfrm>
            <a:off x="4689842" y="367390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10" name="Week 1">
            <a:extLst>
              <a:ext uri="{FF2B5EF4-FFF2-40B4-BE49-F238E27FC236}">
                <a16:creationId xmlns:a16="http://schemas.microsoft.com/office/drawing/2014/main" id="{D8880009-8350-0F86-6A30-4FF1E0635F82}"/>
              </a:ext>
            </a:extLst>
          </p:cNvPr>
          <p:cNvSpPr/>
          <p:nvPr/>
        </p:nvSpPr>
        <p:spPr>
          <a:xfrm>
            <a:off x="1159409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1" name="Week 1">
            <a:extLst>
              <a:ext uri="{FF2B5EF4-FFF2-40B4-BE49-F238E27FC236}">
                <a16:creationId xmlns:a16="http://schemas.microsoft.com/office/drawing/2014/main" id="{8D9D3B95-F03D-BEF6-3040-7DA12C249448}"/>
              </a:ext>
            </a:extLst>
          </p:cNvPr>
          <p:cNvSpPr/>
          <p:nvPr/>
        </p:nvSpPr>
        <p:spPr>
          <a:xfrm>
            <a:off x="2938466" y="571191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2" name="Week 1">
            <a:extLst>
              <a:ext uri="{FF2B5EF4-FFF2-40B4-BE49-F238E27FC236}">
                <a16:creationId xmlns:a16="http://schemas.microsoft.com/office/drawing/2014/main" id="{49684FDA-BB6D-5F22-C7CE-252C6F205D49}"/>
              </a:ext>
            </a:extLst>
          </p:cNvPr>
          <p:cNvSpPr/>
          <p:nvPr/>
        </p:nvSpPr>
        <p:spPr>
          <a:xfrm>
            <a:off x="4725472" y="571191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3" name="Week 1">
            <a:extLst>
              <a:ext uri="{FF2B5EF4-FFF2-40B4-BE49-F238E27FC236}">
                <a16:creationId xmlns:a16="http://schemas.microsoft.com/office/drawing/2014/main" id="{0F66CE72-F87D-A216-775C-F5C38167AFF2}"/>
              </a:ext>
            </a:extLst>
          </p:cNvPr>
          <p:cNvSpPr/>
          <p:nvPr/>
        </p:nvSpPr>
        <p:spPr>
          <a:xfrm>
            <a:off x="1175705" y="780820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4" name="Week 1">
            <a:extLst>
              <a:ext uri="{FF2B5EF4-FFF2-40B4-BE49-F238E27FC236}">
                <a16:creationId xmlns:a16="http://schemas.microsoft.com/office/drawing/2014/main" id="{0353A2E4-FB42-3340-A87F-E669C97FDFB5}"/>
              </a:ext>
            </a:extLst>
          </p:cNvPr>
          <p:cNvSpPr/>
          <p:nvPr/>
        </p:nvSpPr>
        <p:spPr>
          <a:xfrm>
            <a:off x="1192001" y="988042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5" name="Week 1">
            <a:extLst>
              <a:ext uri="{FF2B5EF4-FFF2-40B4-BE49-F238E27FC236}">
                <a16:creationId xmlns:a16="http://schemas.microsoft.com/office/drawing/2014/main" id="{28247AB2-F3C3-D25A-A18A-0FA2D14FAEDC}"/>
              </a:ext>
            </a:extLst>
          </p:cNvPr>
          <p:cNvSpPr/>
          <p:nvPr/>
        </p:nvSpPr>
        <p:spPr>
          <a:xfrm>
            <a:off x="2938466" y="7808199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6" name="Week 1">
            <a:extLst>
              <a:ext uri="{FF2B5EF4-FFF2-40B4-BE49-F238E27FC236}">
                <a16:creationId xmlns:a16="http://schemas.microsoft.com/office/drawing/2014/main" id="{4BA78A54-2C6B-B0F7-EC0F-2D7A316751E9}"/>
              </a:ext>
            </a:extLst>
          </p:cNvPr>
          <p:cNvSpPr/>
          <p:nvPr/>
        </p:nvSpPr>
        <p:spPr>
          <a:xfrm>
            <a:off x="4658397" y="780819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7" name="Week 1">
            <a:extLst>
              <a:ext uri="{FF2B5EF4-FFF2-40B4-BE49-F238E27FC236}">
                <a16:creationId xmlns:a16="http://schemas.microsoft.com/office/drawing/2014/main" id="{F4827C0E-A47A-F650-F6F6-370EDEA75E27}"/>
              </a:ext>
            </a:extLst>
          </p:cNvPr>
          <p:cNvSpPr/>
          <p:nvPr/>
        </p:nvSpPr>
        <p:spPr>
          <a:xfrm>
            <a:off x="2930881" y="990448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8" name="Week 1">
            <a:extLst>
              <a:ext uri="{FF2B5EF4-FFF2-40B4-BE49-F238E27FC236}">
                <a16:creationId xmlns:a16="http://schemas.microsoft.com/office/drawing/2014/main" id="{E98F019E-234E-E293-38A7-E596E3422E84}"/>
              </a:ext>
            </a:extLst>
          </p:cNvPr>
          <p:cNvSpPr/>
          <p:nvPr/>
        </p:nvSpPr>
        <p:spPr>
          <a:xfrm>
            <a:off x="4669761" y="9928549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9" name="Week 1">
            <a:extLst>
              <a:ext uri="{FF2B5EF4-FFF2-40B4-BE49-F238E27FC236}">
                <a16:creationId xmlns:a16="http://schemas.microsoft.com/office/drawing/2014/main" id="{33FF66A6-069E-68D0-2EC2-989B29AE240E}"/>
              </a:ext>
            </a:extLst>
          </p:cNvPr>
          <p:cNvSpPr/>
          <p:nvPr/>
        </p:nvSpPr>
        <p:spPr>
          <a:xfrm>
            <a:off x="8938364" y="365630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E12.5</a:t>
            </a:r>
            <a:endParaRPr/>
          </a:p>
        </p:txBody>
      </p:sp>
      <p:sp>
        <p:nvSpPr>
          <p:cNvPr id="20" name="Week 1">
            <a:extLst>
              <a:ext uri="{FF2B5EF4-FFF2-40B4-BE49-F238E27FC236}">
                <a16:creationId xmlns:a16="http://schemas.microsoft.com/office/drawing/2014/main" id="{F00238DE-D4E1-9F3E-2AC3-9D399C421832}"/>
              </a:ext>
            </a:extLst>
          </p:cNvPr>
          <p:cNvSpPr/>
          <p:nvPr/>
        </p:nvSpPr>
        <p:spPr>
          <a:xfrm>
            <a:off x="10763694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E12.5</a:t>
            </a:r>
            <a:endParaRPr/>
          </a:p>
        </p:txBody>
      </p:sp>
      <p:sp>
        <p:nvSpPr>
          <p:cNvPr id="21" name="Week 1">
            <a:extLst>
              <a:ext uri="{FF2B5EF4-FFF2-40B4-BE49-F238E27FC236}">
                <a16:creationId xmlns:a16="http://schemas.microsoft.com/office/drawing/2014/main" id="{2CA0F0EF-4AD5-0B11-25C8-C2F410917798}"/>
              </a:ext>
            </a:extLst>
          </p:cNvPr>
          <p:cNvSpPr/>
          <p:nvPr/>
        </p:nvSpPr>
        <p:spPr>
          <a:xfrm>
            <a:off x="8938364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E14.5</a:t>
            </a:r>
            <a:endParaRPr/>
          </a:p>
        </p:txBody>
      </p:sp>
      <p:sp>
        <p:nvSpPr>
          <p:cNvPr id="22" name="Week 1">
            <a:extLst>
              <a:ext uri="{FF2B5EF4-FFF2-40B4-BE49-F238E27FC236}">
                <a16:creationId xmlns:a16="http://schemas.microsoft.com/office/drawing/2014/main" id="{41366B27-E08A-37C6-2EA4-2B462E6B2F8B}"/>
              </a:ext>
            </a:extLst>
          </p:cNvPr>
          <p:cNvSpPr/>
          <p:nvPr/>
        </p:nvSpPr>
        <p:spPr>
          <a:xfrm>
            <a:off x="10765081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E14.5</a:t>
            </a:r>
            <a:endParaRPr/>
          </a:p>
        </p:txBody>
      </p:sp>
      <p:sp>
        <p:nvSpPr>
          <p:cNvPr id="23" name="Week 1">
            <a:extLst>
              <a:ext uri="{FF2B5EF4-FFF2-40B4-BE49-F238E27FC236}">
                <a16:creationId xmlns:a16="http://schemas.microsoft.com/office/drawing/2014/main" id="{8C75E71F-3F8C-2F2D-876F-B29FA5DE0823}"/>
              </a:ext>
            </a:extLst>
          </p:cNvPr>
          <p:cNvSpPr/>
          <p:nvPr/>
        </p:nvSpPr>
        <p:spPr>
          <a:xfrm>
            <a:off x="8938364" y="781564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 dirty="0"/>
              <a:t>E16.5</a:t>
            </a:r>
            <a:endParaRPr dirty="0"/>
          </a:p>
        </p:txBody>
      </p:sp>
      <p:sp>
        <p:nvSpPr>
          <p:cNvPr id="24" name="Week 1">
            <a:extLst>
              <a:ext uri="{FF2B5EF4-FFF2-40B4-BE49-F238E27FC236}">
                <a16:creationId xmlns:a16="http://schemas.microsoft.com/office/drawing/2014/main" id="{65C88B76-5336-C544-2C16-DE06BE7D49D0}"/>
              </a:ext>
            </a:extLst>
          </p:cNvPr>
          <p:cNvSpPr/>
          <p:nvPr/>
        </p:nvSpPr>
        <p:spPr>
          <a:xfrm>
            <a:off x="10763695" y="780819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 dirty="0"/>
              <a:t>E16.5</a:t>
            </a:r>
            <a:endParaRPr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69488A4A-343E-DB36-EAED-A5EC35F8AE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" t="39505" r="91004" b="47330"/>
          <a:stretch/>
        </p:blipFill>
        <p:spPr>
          <a:xfrm>
            <a:off x="6382833" y="3278688"/>
            <a:ext cx="1857100" cy="2305070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69488A4A-343E-DB36-EAED-A5EC35F8AE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05" t="40014" r="82009" b="48224"/>
          <a:stretch/>
        </p:blipFill>
        <p:spPr>
          <a:xfrm>
            <a:off x="6286614" y="5484988"/>
            <a:ext cx="2049537" cy="2059406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CC5A8263-B907-21C1-A2DB-A00E984F35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96" t="38243" r="72199" b="47903"/>
          <a:stretch/>
        </p:blipFill>
        <p:spPr>
          <a:xfrm>
            <a:off x="6286614" y="7381496"/>
            <a:ext cx="1998392" cy="2425724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CC5A8263-B907-21C1-A2DB-A00E984F35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66" t="38540" r="62794" b="47903"/>
          <a:stretch/>
        </p:blipFill>
        <p:spPr>
          <a:xfrm>
            <a:off x="6456206" y="9472204"/>
            <a:ext cx="1828800" cy="2373881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CC5A8263-B907-21C1-A2DB-A00E984F35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2" t="36529" r="52276" b="47903"/>
          <a:stretch/>
        </p:blipFill>
        <p:spPr>
          <a:xfrm>
            <a:off x="12421055" y="2505458"/>
            <a:ext cx="2027685" cy="2610195"/>
          </a:xfrm>
          <a:prstGeom prst="rect">
            <a:avLst/>
          </a:prstGeom>
        </p:spPr>
      </p:pic>
      <p:sp>
        <p:nvSpPr>
          <p:cNvPr id="31" name="Week 1">
            <a:extLst>
              <a:ext uri="{FF2B5EF4-FFF2-40B4-BE49-F238E27FC236}">
                <a16:creationId xmlns:a16="http://schemas.microsoft.com/office/drawing/2014/main" id="{8C75E71F-3F8C-2F2D-876F-B29FA5DE0823}"/>
              </a:ext>
            </a:extLst>
          </p:cNvPr>
          <p:cNvSpPr/>
          <p:nvPr/>
        </p:nvSpPr>
        <p:spPr>
          <a:xfrm>
            <a:off x="8938364" y="9928549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 dirty="0"/>
              <a:t>E18.5</a:t>
            </a:r>
            <a:endParaRPr dirty="0"/>
          </a:p>
        </p:txBody>
      </p:sp>
      <p:sp>
        <p:nvSpPr>
          <p:cNvPr id="32" name="Week 1">
            <a:extLst>
              <a:ext uri="{FF2B5EF4-FFF2-40B4-BE49-F238E27FC236}">
                <a16:creationId xmlns:a16="http://schemas.microsoft.com/office/drawing/2014/main" id="{65C88B76-5336-C544-2C16-DE06BE7D49D0}"/>
              </a:ext>
            </a:extLst>
          </p:cNvPr>
          <p:cNvSpPr/>
          <p:nvPr/>
        </p:nvSpPr>
        <p:spPr>
          <a:xfrm>
            <a:off x="10763695" y="992110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 dirty="0"/>
              <a:t>E18.5</a:t>
            </a:r>
            <a:endParaRPr dirty="0"/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CC5A8263-B907-21C1-A2DB-A00E984F35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87" t="36391" r="40769" b="47903"/>
          <a:stretch/>
        </p:blipFill>
        <p:spPr>
          <a:xfrm>
            <a:off x="12422442" y="5115653"/>
            <a:ext cx="1785782" cy="2294602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9B5769AB-4CC2-5AB5-7272-444A255E76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62" t="31383" r="28031" b="47903"/>
          <a:stretch/>
        </p:blipFill>
        <p:spPr>
          <a:xfrm>
            <a:off x="12716117" y="7108500"/>
            <a:ext cx="1437560" cy="2698720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9B5769AB-4CC2-5AB5-7272-444A255E76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40" t="31383" r="13783" b="47903"/>
          <a:stretch/>
        </p:blipFill>
        <p:spPr>
          <a:xfrm>
            <a:off x="12505165" y="9807220"/>
            <a:ext cx="1859464" cy="2930412"/>
          </a:xfrm>
          <a:prstGeom prst="rect">
            <a:avLst/>
          </a:prstGeom>
        </p:spPr>
      </p:pic>
      <p:sp>
        <p:nvSpPr>
          <p:cNvPr id="69" name="Rechteck 68">
            <a:extLst>
              <a:ext uri="{FF2B5EF4-FFF2-40B4-BE49-F238E27FC236}">
                <a16:creationId xmlns:a16="http://schemas.microsoft.com/office/drawing/2014/main" id="{9E4D3900-B3F6-A138-98DC-99CAC7C3DAD8}"/>
              </a:ext>
            </a:extLst>
          </p:cNvPr>
          <p:cNvSpPr/>
          <p:nvPr/>
        </p:nvSpPr>
        <p:spPr>
          <a:xfrm>
            <a:off x="0" y="12700000"/>
            <a:ext cx="24384000" cy="1435138"/>
          </a:xfrm>
          <a:prstGeom prst="rect">
            <a:avLst/>
          </a:prstGeom>
          <a:solidFill>
            <a:srgbClr val="62C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272009" y="12955904"/>
            <a:ext cx="44534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E.7.5		</a:t>
            </a:r>
            <a:r>
              <a:rPr lang="de-DE" dirty="0" err="1"/>
              <a:t>Embrionic</a:t>
            </a:r>
            <a:r>
              <a:rPr lang="de-DE" dirty="0"/>
              <a:t> Day 7.5 </a:t>
            </a:r>
          </a:p>
        </p:txBody>
      </p:sp>
    </p:spTree>
    <p:extLst>
      <p:ext uri="{BB962C8B-B14F-4D97-AF65-F5344CB8AC3E}">
        <p14:creationId xmlns:p14="http://schemas.microsoft.com/office/powerpoint/2010/main" val="210540817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68C4BB-59A4-FE42-ACA6-18634AAC7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Dataset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5E7372-FD3F-2882-7C5F-A8E52FF4222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9</a:t>
            </a:fld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4D3900-B3F6-A138-98DC-99CAC7C3DAD8}"/>
              </a:ext>
            </a:extLst>
          </p:cNvPr>
          <p:cNvSpPr/>
          <p:nvPr/>
        </p:nvSpPr>
        <p:spPr>
          <a:xfrm>
            <a:off x="0" y="12700000"/>
            <a:ext cx="24384000" cy="1435138"/>
          </a:xfrm>
          <a:prstGeom prst="rect">
            <a:avLst/>
          </a:prstGeom>
          <a:solidFill>
            <a:srgbClr val="62CA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4DD5556-BDC6-F240-669D-72D14C241254}"/>
              </a:ext>
            </a:extLst>
          </p:cNvPr>
          <p:cNvSpPr txBox="1"/>
          <p:nvPr/>
        </p:nvSpPr>
        <p:spPr>
          <a:xfrm>
            <a:off x="119335" y="12863571"/>
            <a:ext cx="7043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E.7.5		</a:t>
            </a:r>
            <a:r>
              <a:rPr lang="de-DE" sz="3200" dirty="0" err="1"/>
              <a:t>Embrionic</a:t>
            </a:r>
            <a:r>
              <a:rPr lang="de-DE" sz="3200" dirty="0"/>
              <a:t> Day 7.5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819CF9-D763-2023-DF5D-0344C46E281F}"/>
              </a:ext>
            </a:extLst>
          </p:cNvPr>
          <p:cNvSpPr txBox="1"/>
          <p:nvPr/>
        </p:nvSpPr>
        <p:spPr>
          <a:xfrm>
            <a:off x="10922000" y="13346668"/>
            <a:ext cx="12216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BioRender.com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C9DB5C1-5E1E-8131-E78D-B66F1C3FC8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31" b="50569"/>
          <a:stretch/>
        </p:blipFill>
        <p:spPr>
          <a:xfrm>
            <a:off x="1887593" y="5366727"/>
            <a:ext cx="6470791" cy="4022002"/>
          </a:xfrm>
          <a:prstGeom prst="rect">
            <a:avLst/>
          </a:prstGeom>
        </p:spPr>
      </p:pic>
      <p:sp>
        <p:nvSpPr>
          <p:cNvPr id="20" name="Textfeld 19">
            <a:extLst>
              <a:ext uri="{FF2B5EF4-FFF2-40B4-BE49-F238E27FC236}">
                <a16:creationId xmlns:a16="http://schemas.microsoft.com/office/drawing/2014/main" id="{10C27AF6-207A-98E0-DBAA-0810CD315F92}"/>
              </a:ext>
            </a:extLst>
          </p:cNvPr>
          <p:cNvSpPr txBox="1"/>
          <p:nvPr/>
        </p:nvSpPr>
        <p:spPr>
          <a:xfrm>
            <a:off x="11891795" y="12836722"/>
            <a:ext cx="122163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&lt;a </a:t>
            </a:r>
            <a:r>
              <a:rPr lang="de-DE" dirty="0" err="1"/>
              <a:t>href</a:t>
            </a:r>
            <a:r>
              <a:rPr lang="de-DE" dirty="0"/>
              <a:t>="https://www.flaticon.com/de/kostenlose-icons/blutschlauch" title="blutschlauch Icons"&gt;Blutschlauch Icons erstellt von Vector Squad - </a:t>
            </a:r>
            <a:r>
              <a:rPr lang="de-DE" dirty="0" err="1"/>
              <a:t>Flaticon</a:t>
            </a:r>
            <a:r>
              <a:rPr lang="de-DE" dirty="0"/>
              <a:t>&lt;/a&gt;</a:t>
            </a:r>
          </a:p>
        </p:txBody>
      </p:sp>
      <p:pic>
        <p:nvPicPr>
          <p:cNvPr id="22" name="Grafik 21" hidden="1">
            <a:extLst>
              <a:ext uri="{FF2B5EF4-FFF2-40B4-BE49-F238E27FC236}">
                <a16:creationId xmlns:a16="http://schemas.microsoft.com/office/drawing/2014/main" id="{77520D7E-9FF6-9015-C4C8-6D6C84E78B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5419" y="4485663"/>
            <a:ext cx="3074975" cy="2864479"/>
          </a:xfrm>
          <a:prstGeom prst="rect">
            <a:avLst/>
          </a:prstGeom>
        </p:spPr>
      </p:pic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06E6DDD6-3C45-8D75-CCF6-F013261E793C}"/>
              </a:ext>
            </a:extLst>
          </p:cNvPr>
          <p:cNvGrpSpPr/>
          <p:nvPr/>
        </p:nvGrpSpPr>
        <p:grpSpPr>
          <a:xfrm>
            <a:off x="17023798" y="4551084"/>
            <a:ext cx="5472609" cy="4213751"/>
            <a:chOff x="16627231" y="2900205"/>
            <a:chExt cx="6870026" cy="4821891"/>
          </a:xfrm>
        </p:grpSpPr>
        <p:sp>
          <p:nvSpPr>
            <p:cNvPr id="7" name="Rechteck: abgerundete Ecken 6">
              <a:extLst>
                <a:ext uri="{FF2B5EF4-FFF2-40B4-BE49-F238E27FC236}">
                  <a16:creationId xmlns:a16="http://schemas.microsoft.com/office/drawing/2014/main" id="{AA26D014-04FD-01F8-8528-102B99434009}"/>
                </a:ext>
              </a:extLst>
            </p:cNvPr>
            <p:cNvSpPr/>
            <p:nvPr/>
          </p:nvSpPr>
          <p:spPr>
            <a:xfrm>
              <a:off x="16627231" y="2900205"/>
              <a:ext cx="6870026" cy="4821891"/>
            </a:xfrm>
            <a:prstGeom prst="roundRect">
              <a:avLst/>
            </a:prstGeom>
            <a:noFill/>
            <a:ln w="762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: abgerundete Ecken 17">
              <a:extLst>
                <a:ext uri="{FF2B5EF4-FFF2-40B4-BE49-F238E27FC236}">
                  <a16:creationId xmlns:a16="http://schemas.microsoft.com/office/drawing/2014/main" id="{DE7AD7BB-5693-C02A-4C21-A82E2D376772}"/>
                </a:ext>
              </a:extLst>
            </p:cNvPr>
            <p:cNvSpPr/>
            <p:nvPr/>
          </p:nvSpPr>
          <p:spPr>
            <a:xfrm>
              <a:off x="17134065" y="3386596"/>
              <a:ext cx="1080000" cy="1080000"/>
            </a:xfrm>
            <a:prstGeom prst="roundRect">
              <a:avLst/>
            </a:prstGeom>
            <a:solidFill>
              <a:srgbClr val="62CA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: abgerundete Ecken 18">
              <a:extLst>
                <a:ext uri="{FF2B5EF4-FFF2-40B4-BE49-F238E27FC236}">
                  <a16:creationId xmlns:a16="http://schemas.microsoft.com/office/drawing/2014/main" id="{743C86A8-E62D-21C2-745A-16BA0C54C1D5}"/>
                </a:ext>
              </a:extLst>
            </p:cNvPr>
            <p:cNvSpPr/>
            <p:nvPr/>
          </p:nvSpPr>
          <p:spPr>
            <a:xfrm>
              <a:off x="18720900" y="3405663"/>
              <a:ext cx="1080000" cy="1080000"/>
            </a:xfrm>
            <a:prstGeom prst="roundRect">
              <a:avLst/>
            </a:prstGeom>
            <a:solidFill>
              <a:srgbClr val="B8E8EE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3DBF611F-3045-4847-ACEE-277DA79BD2AD}"/>
                </a:ext>
              </a:extLst>
            </p:cNvPr>
            <p:cNvSpPr/>
            <p:nvPr/>
          </p:nvSpPr>
          <p:spPr>
            <a:xfrm>
              <a:off x="20307735" y="3405663"/>
              <a:ext cx="1080000" cy="1080000"/>
            </a:xfrm>
            <a:prstGeom prst="roundRect">
              <a:avLst/>
            </a:prstGeom>
            <a:solidFill>
              <a:srgbClr val="2998A7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: abgerundete Ecken 23">
              <a:extLst>
                <a:ext uri="{FF2B5EF4-FFF2-40B4-BE49-F238E27FC236}">
                  <a16:creationId xmlns:a16="http://schemas.microsoft.com/office/drawing/2014/main" id="{E59AAD08-26F5-83ED-91AC-5F7049A97A7B}"/>
                </a:ext>
              </a:extLst>
            </p:cNvPr>
            <p:cNvSpPr/>
            <p:nvPr/>
          </p:nvSpPr>
          <p:spPr>
            <a:xfrm>
              <a:off x="21894570" y="3386596"/>
              <a:ext cx="1080000" cy="1080000"/>
            </a:xfrm>
            <a:prstGeom prst="roundRect">
              <a:avLst/>
            </a:prstGeom>
            <a:solidFill>
              <a:srgbClr val="2998A7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DA3CF552-74B1-AF49-E54C-766FCFE1689A}"/>
                </a:ext>
              </a:extLst>
            </p:cNvPr>
            <p:cNvSpPr/>
            <p:nvPr/>
          </p:nvSpPr>
          <p:spPr>
            <a:xfrm>
              <a:off x="17134065" y="4768466"/>
              <a:ext cx="1080000" cy="1080000"/>
            </a:xfrm>
            <a:prstGeom prst="roundRect">
              <a:avLst/>
            </a:prstGeom>
            <a:solidFill>
              <a:srgbClr val="B8E8EE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DB921E61-7579-7E34-96E8-38DAEF398DB0}"/>
                </a:ext>
              </a:extLst>
            </p:cNvPr>
            <p:cNvSpPr/>
            <p:nvPr/>
          </p:nvSpPr>
          <p:spPr>
            <a:xfrm>
              <a:off x="18720900" y="4787533"/>
              <a:ext cx="1080000" cy="1080000"/>
            </a:xfrm>
            <a:prstGeom prst="roundRect">
              <a:avLst/>
            </a:prstGeom>
            <a:solidFill>
              <a:srgbClr val="62CA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27" name="Rechteck: abgerundete Ecken 26">
              <a:extLst>
                <a:ext uri="{FF2B5EF4-FFF2-40B4-BE49-F238E27FC236}">
                  <a16:creationId xmlns:a16="http://schemas.microsoft.com/office/drawing/2014/main" id="{B28D878A-63BB-5F54-FE16-39E9978A9C63}"/>
                </a:ext>
              </a:extLst>
            </p:cNvPr>
            <p:cNvSpPr/>
            <p:nvPr/>
          </p:nvSpPr>
          <p:spPr>
            <a:xfrm>
              <a:off x="20307735" y="4787533"/>
              <a:ext cx="1080000" cy="1080000"/>
            </a:xfrm>
            <a:prstGeom prst="roundRect">
              <a:avLst/>
            </a:prstGeom>
            <a:solidFill>
              <a:srgbClr val="62CA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Rechteck: abgerundete Ecken 27">
              <a:extLst>
                <a:ext uri="{FF2B5EF4-FFF2-40B4-BE49-F238E27FC236}">
                  <a16:creationId xmlns:a16="http://schemas.microsoft.com/office/drawing/2014/main" id="{E087AA59-6AAA-30C3-231C-E83C0B66FA98}"/>
                </a:ext>
              </a:extLst>
            </p:cNvPr>
            <p:cNvSpPr/>
            <p:nvPr/>
          </p:nvSpPr>
          <p:spPr>
            <a:xfrm>
              <a:off x="21894570" y="4768466"/>
              <a:ext cx="1080000" cy="1080000"/>
            </a:xfrm>
            <a:prstGeom prst="roundRect">
              <a:avLst/>
            </a:prstGeom>
            <a:solidFill>
              <a:srgbClr val="62CA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Rechteck: abgerundete Ecken 28">
              <a:extLst>
                <a:ext uri="{FF2B5EF4-FFF2-40B4-BE49-F238E27FC236}">
                  <a16:creationId xmlns:a16="http://schemas.microsoft.com/office/drawing/2014/main" id="{06305B55-C7E3-B4C0-F72B-5113FBA0102D}"/>
                </a:ext>
              </a:extLst>
            </p:cNvPr>
            <p:cNvSpPr/>
            <p:nvPr/>
          </p:nvSpPr>
          <p:spPr>
            <a:xfrm>
              <a:off x="17134065" y="6150336"/>
              <a:ext cx="1080000" cy="1080000"/>
            </a:xfrm>
            <a:prstGeom prst="roundRect">
              <a:avLst/>
            </a:prstGeom>
            <a:solidFill>
              <a:srgbClr val="62CA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F19385FE-BDD6-9ABB-463E-F3CC887FF81F}"/>
                </a:ext>
              </a:extLst>
            </p:cNvPr>
            <p:cNvSpPr/>
            <p:nvPr/>
          </p:nvSpPr>
          <p:spPr>
            <a:xfrm>
              <a:off x="18720900" y="6169403"/>
              <a:ext cx="1080000" cy="1080000"/>
            </a:xfrm>
            <a:prstGeom prst="roundRect">
              <a:avLst/>
            </a:prstGeom>
            <a:solidFill>
              <a:srgbClr val="62CA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1" name="Rechteck: abgerundete Ecken 30">
              <a:extLst>
                <a:ext uri="{FF2B5EF4-FFF2-40B4-BE49-F238E27FC236}">
                  <a16:creationId xmlns:a16="http://schemas.microsoft.com/office/drawing/2014/main" id="{83873D5C-E777-D5CA-054D-EDB9DCC3485E}"/>
                </a:ext>
              </a:extLst>
            </p:cNvPr>
            <p:cNvSpPr/>
            <p:nvPr/>
          </p:nvSpPr>
          <p:spPr>
            <a:xfrm>
              <a:off x="20307735" y="6169403"/>
              <a:ext cx="1080000" cy="1080000"/>
            </a:xfrm>
            <a:prstGeom prst="roundRect">
              <a:avLst/>
            </a:prstGeom>
            <a:solidFill>
              <a:srgbClr val="62CA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4F002228-783D-5B9C-7B05-A513BF35444E}"/>
                </a:ext>
              </a:extLst>
            </p:cNvPr>
            <p:cNvSpPr/>
            <p:nvPr/>
          </p:nvSpPr>
          <p:spPr>
            <a:xfrm>
              <a:off x="18705048" y="4774169"/>
              <a:ext cx="1080000" cy="1080000"/>
            </a:xfrm>
            <a:prstGeom prst="roundRect">
              <a:avLst/>
            </a:prstGeom>
            <a:solidFill>
              <a:srgbClr val="2998A7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E85CA4C3-862A-4E26-2738-0933C4A6DABF}"/>
                </a:ext>
              </a:extLst>
            </p:cNvPr>
            <p:cNvSpPr/>
            <p:nvPr/>
          </p:nvSpPr>
          <p:spPr>
            <a:xfrm>
              <a:off x="20315661" y="6182104"/>
              <a:ext cx="1080000" cy="1080000"/>
            </a:xfrm>
            <a:prstGeom prst="roundRect">
              <a:avLst/>
            </a:prstGeom>
            <a:solidFill>
              <a:srgbClr val="2998A7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5" name="Rechteck: abgerundete Ecken 34">
              <a:extLst>
                <a:ext uri="{FF2B5EF4-FFF2-40B4-BE49-F238E27FC236}">
                  <a16:creationId xmlns:a16="http://schemas.microsoft.com/office/drawing/2014/main" id="{A082A02A-43A4-1E87-5A6F-5AE4A98DCAAC}"/>
                </a:ext>
              </a:extLst>
            </p:cNvPr>
            <p:cNvSpPr/>
            <p:nvPr/>
          </p:nvSpPr>
          <p:spPr>
            <a:xfrm>
              <a:off x="18712974" y="6170494"/>
              <a:ext cx="1080000" cy="1080000"/>
            </a:xfrm>
            <a:prstGeom prst="roundRect">
              <a:avLst/>
            </a:prstGeom>
            <a:solidFill>
              <a:srgbClr val="B8E8EE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6" name="Rechteck: abgerundete Ecken 35">
              <a:extLst>
                <a:ext uri="{FF2B5EF4-FFF2-40B4-BE49-F238E27FC236}">
                  <a16:creationId xmlns:a16="http://schemas.microsoft.com/office/drawing/2014/main" id="{B1AE3D89-F54E-0298-1E51-7BC7C7CB23D9}"/>
                </a:ext>
              </a:extLst>
            </p:cNvPr>
            <p:cNvSpPr/>
            <p:nvPr/>
          </p:nvSpPr>
          <p:spPr>
            <a:xfrm>
              <a:off x="21910422" y="6134798"/>
              <a:ext cx="1080000" cy="1080000"/>
            </a:xfrm>
            <a:prstGeom prst="roundRect">
              <a:avLst/>
            </a:prstGeom>
            <a:solidFill>
              <a:srgbClr val="B8E8EE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1304B936-A1A2-EF02-33BB-59F325D62E28}"/>
              </a:ext>
            </a:extLst>
          </p:cNvPr>
          <p:cNvSpPr txBox="1"/>
          <p:nvPr/>
        </p:nvSpPr>
        <p:spPr>
          <a:xfrm>
            <a:off x="16569018" y="3678801"/>
            <a:ext cx="6382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solidFill>
                  <a:schemeClr val="accent5">
                    <a:lumMod val="75000"/>
                  </a:schemeClr>
                </a:solidFill>
              </a:rPr>
              <a:t>Mouse Genome 430 2.0 Array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A6161663-2070-4E3B-A4F4-EBD019DC4E14}"/>
              </a:ext>
            </a:extLst>
          </p:cNvPr>
          <p:cNvGrpSpPr/>
          <p:nvPr/>
        </p:nvGrpSpPr>
        <p:grpSpPr>
          <a:xfrm>
            <a:off x="10305453" y="4962897"/>
            <a:ext cx="3773094" cy="3781650"/>
            <a:chOff x="10305453" y="4962897"/>
            <a:chExt cx="3773094" cy="3781650"/>
          </a:xfrm>
        </p:grpSpPr>
        <p:grpSp>
          <p:nvGrpSpPr>
            <p:cNvPr id="16" name="Gruppieren 15">
              <a:extLst>
                <a:ext uri="{FF2B5EF4-FFF2-40B4-BE49-F238E27FC236}">
                  <a16:creationId xmlns:a16="http://schemas.microsoft.com/office/drawing/2014/main" id="{A3F6919D-54F3-C99B-8B39-B410D6246720}"/>
                </a:ext>
              </a:extLst>
            </p:cNvPr>
            <p:cNvGrpSpPr/>
            <p:nvPr/>
          </p:nvGrpSpPr>
          <p:grpSpPr>
            <a:xfrm>
              <a:off x="10472006" y="4971453"/>
              <a:ext cx="3439987" cy="3773094"/>
              <a:chOff x="12754614" y="4582133"/>
              <a:chExt cx="2767198" cy="2767198"/>
            </a:xfrm>
          </p:grpSpPr>
          <p:pic>
            <p:nvPicPr>
              <p:cNvPr id="23" name="Grafik 22">
                <a:extLst>
                  <a:ext uri="{FF2B5EF4-FFF2-40B4-BE49-F238E27FC236}">
                    <a16:creationId xmlns:a16="http://schemas.microsoft.com/office/drawing/2014/main" id="{B7FB4370-1A90-E41D-B55F-2795581C22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572" t="34679" r="35356" b="49250"/>
              <a:stretch/>
            </p:blipFill>
            <p:spPr>
              <a:xfrm>
                <a:off x="13771396" y="6086139"/>
                <a:ext cx="892022" cy="1082621"/>
              </a:xfrm>
              <a:prstGeom prst="rect">
                <a:avLst/>
              </a:prstGeom>
            </p:spPr>
          </p:pic>
          <mc:AlternateContent xmlns:mc="http://schemas.openxmlformats.org/markup-compatibility/2006" xmlns:p14="http://schemas.microsoft.com/office/powerpoint/2010/main">
            <mc:Choice Requires="p14">
              <p:contentPart p14:bwMode="auto" r:id="rId6">
                <p14:nvContentPartPr>
                  <p14:cNvPr id="4" name="Freihand 3">
                    <a:extLst>
                      <a:ext uri="{FF2B5EF4-FFF2-40B4-BE49-F238E27FC236}">
                        <a16:creationId xmlns:a16="http://schemas.microsoft.com/office/drawing/2014/main" id="{81038699-D2FA-4524-A0FF-8345F9DC5539}"/>
                      </a:ext>
                    </a:extLst>
                  </p14:cNvPr>
                  <p14:cNvContentPartPr/>
                  <p14:nvPr/>
                </p14:nvContentPartPr>
                <p14:xfrm>
                  <a:off x="13860109" y="6052810"/>
                  <a:ext cx="663293" cy="1191767"/>
                </p14:xfrm>
              </p:contentPart>
            </mc:Choice>
            <mc:Fallback xmlns="">
              <p:pic>
                <p:nvPicPr>
                  <p:cNvPr id="4" name="Freihand 3">
                    <a:extLst>
                      <a:ext uri="{FF2B5EF4-FFF2-40B4-BE49-F238E27FC236}">
                        <a16:creationId xmlns:a16="http://schemas.microsoft.com/office/drawing/2014/main" id="{81038699-D2FA-4524-A0FF-8345F9DC5539}"/>
                      </a:ext>
                    </a:extLst>
                  </p:cNvPr>
                  <p:cNvPicPr/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13773253" y="5973605"/>
                    <a:ext cx="836716" cy="1349912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8">
                <p14:nvContentPartPr>
                  <p14:cNvPr id="14" name="Freihand 15">
                    <a:extLst>
                      <a:ext uri="{FF2B5EF4-FFF2-40B4-BE49-F238E27FC236}">
                        <a16:creationId xmlns:a16="http://schemas.microsoft.com/office/drawing/2014/main" id="{3B2AD742-0BEF-010E-6D0E-B820265965F3}"/>
                      </a:ext>
                    </a:extLst>
                  </p14:cNvPr>
                  <p14:cNvContentPartPr/>
                  <p14:nvPr/>
                </p14:nvContentPartPr>
                <p14:xfrm>
                  <a:off x="14361249" y="6081950"/>
                  <a:ext cx="151619" cy="846547"/>
                </p14:xfrm>
              </p:contentPart>
            </mc:Choice>
            <mc:Fallback xmlns="">
              <p:pic>
                <p:nvPicPr>
                  <p:cNvPr id="14" name="Freihand 15">
                    <a:extLst>
                      <a:ext uri="{FF2B5EF4-FFF2-40B4-BE49-F238E27FC236}">
                        <a16:creationId xmlns:a16="http://schemas.microsoft.com/office/drawing/2014/main" id="{3B2AD742-0BEF-010E-6D0E-B820265965F3}"/>
                      </a:ext>
                    </a:extLst>
                  </p:cNvPr>
                  <p:cNvPicPr/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14348783" y="6070592"/>
                    <a:ext cx="176261" cy="868998"/>
                  </a:xfrm>
                  <a:prstGeom prst="rect">
                    <a:avLst/>
                  </a:prstGeom>
                </p:spPr>
              </p:pic>
            </mc:Fallback>
          </mc:AlternateContent>
          <p:pic>
            <p:nvPicPr>
              <p:cNvPr id="13" name="Grafik 12">
                <a:extLst>
                  <a:ext uri="{FF2B5EF4-FFF2-40B4-BE49-F238E27FC236}">
                    <a16:creationId xmlns:a16="http://schemas.microsoft.com/office/drawing/2014/main" id="{D21644C3-46E6-7E92-9BB0-C7C407AB3A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754614" y="4582133"/>
                <a:ext cx="2767198" cy="2767198"/>
              </a:xfrm>
              <a:prstGeom prst="rect">
                <a:avLst/>
              </a:prstGeom>
            </p:spPr>
          </p:pic>
        </p:grpSp>
        <p:pic>
          <p:nvPicPr>
            <p:cNvPr id="15" name="Grafik 14" hidden="1">
              <a:extLst>
                <a:ext uri="{FF2B5EF4-FFF2-40B4-BE49-F238E27FC236}">
                  <a16:creationId xmlns:a16="http://schemas.microsoft.com/office/drawing/2014/main" id="{BFED1F18-C6C2-53AF-97AF-50CB49060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05453" y="4962897"/>
              <a:ext cx="3773094" cy="3773094"/>
            </a:xfrm>
            <a:prstGeom prst="rect">
              <a:avLst/>
            </a:prstGeom>
          </p:spPr>
        </p:pic>
      </p:grpSp>
      <p:sp>
        <p:nvSpPr>
          <p:cNvPr id="32" name="Pfeil: 180-Grad 31">
            <a:extLst>
              <a:ext uri="{FF2B5EF4-FFF2-40B4-BE49-F238E27FC236}">
                <a16:creationId xmlns:a16="http://schemas.microsoft.com/office/drawing/2014/main" id="{ADFE3534-8EB6-BC65-B54B-BB1C01E86C59}"/>
              </a:ext>
            </a:extLst>
          </p:cNvPr>
          <p:cNvSpPr/>
          <p:nvPr/>
        </p:nvSpPr>
        <p:spPr>
          <a:xfrm>
            <a:off x="4832082" y="3629327"/>
            <a:ext cx="7815922" cy="2290594"/>
          </a:xfrm>
          <a:prstGeom prst="uturnArrow">
            <a:avLst>
              <a:gd name="adj1" fmla="val 13594"/>
              <a:gd name="adj2" fmla="val 23574"/>
              <a:gd name="adj3" fmla="val 19297"/>
              <a:gd name="adj4" fmla="val 30919"/>
              <a:gd name="adj5" fmla="val 56466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39" name="Pfeil: 180-Grad 38">
            <a:extLst>
              <a:ext uri="{FF2B5EF4-FFF2-40B4-BE49-F238E27FC236}">
                <a16:creationId xmlns:a16="http://schemas.microsoft.com/office/drawing/2014/main" id="{21BD5358-5138-8C55-60CC-FDBDE70A8AD5}"/>
              </a:ext>
            </a:extLst>
          </p:cNvPr>
          <p:cNvSpPr/>
          <p:nvPr/>
        </p:nvSpPr>
        <p:spPr>
          <a:xfrm flipV="1">
            <a:off x="12117657" y="8845042"/>
            <a:ext cx="7815922" cy="2290594"/>
          </a:xfrm>
          <a:prstGeom prst="uturnArrow">
            <a:avLst>
              <a:gd name="adj1" fmla="val 13594"/>
              <a:gd name="adj2" fmla="val 22861"/>
              <a:gd name="adj3" fmla="val 19297"/>
              <a:gd name="adj4" fmla="val 30919"/>
              <a:gd name="adj5" fmla="val 97811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F9A60ED0-3D36-5D34-E2AB-1A32AA5F4DAD}"/>
              </a:ext>
            </a:extLst>
          </p:cNvPr>
          <p:cNvSpPr txBox="1"/>
          <p:nvPr/>
        </p:nvSpPr>
        <p:spPr>
          <a:xfrm>
            <a:off x="14846719" y="9667479"/>
            <a:ext cx="24660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0" b="1" dirty="0"/>
              <a:t>RNA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14356104-D9C2-DDFF-94D3-3B950ED84393}"/>
              </a:ext>
            </a:extLst>
          </p:cNvPr>
          <p:cNvSpPr txBox="1"/>
          <p:nvPr/>
        </p:nvSpPr>
        <p:spPr>
          <a:xfrm>
            <a:off x="5509509" y="2661950"/>
            <a:ext cx="66081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0" b="1" dirty="0"/>
              <a:t>Embryo </a:t>
            </a:r>
            <a:r>
              <a:rPr lang="de-DE" sz="4000" b="1" dirty="0"/>
              <a:t>(E7.5 – E18.5)</a:t>
            </a:r>
            <a:endParaRPr lang="de-DE" sz="6000" b="1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11A91030-3ABC-F261-9F33-62B864B190EE}"/>
              </a:ext>
            </a:extLst>
          </p:cNvPr>
          <p:cNvSpPr txBox="1"/>
          <p:nvPr/>
        </p:nvSpPr>
        <p:spPr>
          <a:xfrm>
            <a:off x="3407024" y="9344313"/>
            <a:ext cx="349160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none" spc="0" normalizeH="0" baseline="0" noProof="0" dirty="0">
                <a:ln>
                  <a:noFill/>
                </a:ln>
                <a:solidFill>
                  <a:srgbClr val="3E8853">
                    <a:lumMod val="75000"/>
                  </a:srgbClr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C57BL/6 Mouse</a:t>
            </a:r>
          </a:p>
        </p:txBody>
      </p:sp>
    </p:spTree>
    <p:extLst>
      <p:ext uri="{BB962C8B-B14F-4D97-AF65-F5344CB8AC3E}">
        <p14:creationId xmlns:p14="http://schemas.microsoft.com/office/powerpoint/2010/main" val="233621907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1347</Words>
  <Application>Microsoft Macintosh PowerPoint</Application>
  <PresentationFormat>Benutzerdefiniert</PresentationFormat>
  <Paragraphs>210</Paragraphs>
  <Slides>27</Slides>
  <Notes>18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8" baseType="lpstr">
      <vt:lpstr>Arial</vt:lpstr>
      <vt:lpstr>Avenir Next Demi Bold</vt:lpstr>
      <vt:lpstr>Avenir Next Medium</vt:lpstr>
      <vt:lpstr>Avenir Next Regular</vt:lpstr>
      <vt:lpstr>Helvetica</vt:lpstr>
      <vt:lpstr>Helvetica Neue</vt:lpstr>
      <vt:lpstr>Symbol</vt:lpstr>
      <vt:lpstr>Trebuchet MS</vt:lpstr>
      <vt:lpstr>Tw Cen MT</vt:lpstr>
      <vt:lpstr>Wingdings</vt:lpstr>
      <vt:lpstr>31_ColorGradientLight</vt:lpstr>
      <vt:lpstr>Project Proposal</vt:lpstr>
      <vt:lpstr>Structure</vt:lpstr>
      <vt:lpstr>PowerPoint-Präsentation</vt:lpstr>
      <vt:lpstr>TRAs</vt:lpstr>
      <vt:lpstr>Embryonic Development</vt:lpstr>
      <vt:lpstr>PowerPoint-Präsentation</vt:lpstr>
      <vt:lpstr>Dataset</vt:lpstr>
      <vt:lpstr>Structure of the data</vt:lpstr>
      <vt:lpstr>Dataset</vt:lpstr>
      <vt:lpstr>PowerPoint-Präsentation</vt:lpstr>
      <vt:lpstr>QC - Single Chip Control</vt:lpstr>
      <vt:lpstr>QC - Normalization</vt:lpstr>
      <vt:lpstr>QC – RNA Degradation </vt:lpstr>
      <vt:lpstr>QC – Scatter Plot</vt:lpstr>
      <vt:lpstr>PowerPoint-Präsentation</vt:lpstr>
      <vt:lpstr>Exploratory Data Analysis</vt:lpstr>
      <vt:lpstr>PowerPoint-Präsentation</vt:lpstr>
      <vt:lpstr>Our main ambition</vt:lpstr>
      <vt:lpstr>Chemokines</vt:lpstr>
      <vt:lpstr>What have we done until now?</vt:lpstr>
      <vt:lpstr>Timeline</vt:lpstr>
      <vt:lpstr>Literature</vt:lpstr>
      <vt:lpstr>Extraslide</vt:lpstr>
      <vt:lpstr>How do Microarrays work?</vt:lpstr>
      <vt:lpstr>This is what our Dataset looks like</vt:lpstr>
      <vt:lpstr>Methods for Quality Control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cp:lastModifiedBy>Lydia Steiner</cp:lastModifiedBy>
  <cp:revision>42</cp:revision>
  <dcterms:modified xsi:type="dcterms:W3CDTF">2022-05-18T15:32:17Z</dcterms:modified>
</cp:coreProperties>
</file>